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4622" r:id="rId1"/>
  </p:sldMasterIdLst>
  <p:notesMasterIdLst>
    <p:notesMasterId r:id="rId22"/>
  </p:notesMasterIdLst>
  <p:sldIdLst>
    <p:sldId id="357" r:id="rId2"/>
    <p:sldId id="359" r:id="rId3"/>
    <p:sldId id="337" r:id="rId4"/>
    <p:sldId id="335" r:id="rId5"/>
    <p:sldId id="360" r:id="rId6"/>
    <p:sldId id="362" r:id="rId7"/>
    <p:sldId id="277" r:id="rId8"/>
    <p:sldId id="278" r:id="rId9"/>
    <p:sldId id="301" r:id="rId10"/>
    <p:sldId id="363" r:id="rId11"/>
    <p:sldId id="354" r:id="rId12"/>
    <p:sldId id="356" r:id="rId13"/>
    <p:sldId id="364" r:id="rId14"/>
    <p:sldId id="279" r:id="rId15"/>
    <p:sldId id="368" r:id="rId16"/>
    <p:sldId id="353" r:id="rId17"/>
    <p:sldId id="344" r:id="rId18"/>
    <p:sldId id="348" r:id="rId19"/>
    <p:sldId id="352" r:id="rId20"/>
    <p:sldId id="367" r:id="rId21"/>
  </p:sldIdLst>
  <p:sldSz cx="12192000" cy="6858000"/>
  <p:notesSz cx="7010400" cy="9296400"/>
  <p:embeddedFontLst>
    <p:embeddedFont>
      <p:font typeface="Lucida Casual" panose="03010604040201010104" pitchFamily="66" charset="0"/>
      <p:regular r:id="rId23"/>
      <p:italic r:id="rId24"/>
    </p:embeddedFont>
    <p:embeddedFont>
      <p:font typeface="Tahoma" panose="020B0604030504040204" pitchFamily="3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108" autoAdjust="0"/>
  </p:normalViewPr>
  <p:slideViewPr>
    <p:cSldViewPr snapToGrid="0">
      <p:cViewPr varScale="1">
        <p:scale>
          <a:sx n="76" d="100"/>
          <a:sy n="76" d="100"/>
        </p:scale>
        <p:origin x="826" y="48"/>
      </p:cViewPr>
      <p:guideLst/>
    </p:cSldViewPr>
  </p:slideViewPr>
  <p:outlineViewPr>
    <p:cViewPr>
      <p:scale>
        <a:sx n="33" d="100"/>
        <a:sy n="33" d="100"/>
      </p:scale>
      <p:origin x="0" y="-1102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1109"/>
    </p:cViewPr>
  </p:sorterViewPr>
  <p:notesViewPr>
    <p:cSldViewPr snapToGrid="0">
      <p:cViewPr varScale="1">
        <p:scale>
          <a:sx n="77" d="100"/>
          <a:sy n="77" d="100"/>
        </p:scale>
        <p:origin x="2866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282EB13-AE4B-4A55-97C7-C99F2FC7CDA9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A6A3F26-467C-4CCB-A258-7123660FA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24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61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321DE5C-7A0B-4E03-98CC-447A755A1E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31774">
              <a:defRPr/>
            </a:pPr>
            <a:fld id="{DB5A4C3A-9FC7-4CF6-8B48-0B9A2170B6C9}" type="slidenum">
              <a:rPr lang="en-US" altLang="en-US" b="1">
                <a:solidFill>
                  <a:srgbClr val="000000"/>
                </a:solidFill>
                <a:latin typeface="Tahoma" panose="020B0604030504040204" pitchFamily="34" charset="0"/>
              </a:rPr>
              <a:pPr defTabSz="931774">
                <a:defRPr/>
              </a:pPr>
              <a:t>9</a:t>
            </a:fld>
            <a:endParaRPr lang="en-US" altLang="en-U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5FBABAE1-04DF-4D9D-9301-82115BCAB0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99F6F719-7A03-48B0-80C8-1657BC1D3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531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321DE5C-7A0B-4E03-98CC-447A755A1E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31774">
              <a:defRPr/>
            </a:pPr>
            <a:fld id="{DB5A4C3A-9FC7-4CF6-8B48-0B9A2170B6C9}" type="slidenum">
              <a:rPr lang="en-US" altLang="en-US" b="1">
                <a:solidFill>
                  <a:srgbClr val="000000"/>
                </a:solidFill>
                <a:latin typeface="Tahoma" panose="020B0604030504040204" pitchFamily="34" charset="0"/>
              </a:rPr>
              <a:pPr defTabSz="931774">
                <a:defRPr/>
              </a:pPr>
              <a:t>10</a:t>
            </a:fld>
            <a:endParaRPr lang="en-US" altLang="en-U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5FBABAE1-04DF-4D9D-9301-82115BCAB0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99F6F719-7A03-48B0-80C8-1657BC1D3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1545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46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70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3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63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13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A3F26-467C-4CCB-A258-7123660FA4D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0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1FA6B-4C1A-48CB-A5DB-EC0638B7F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86A02-71F0-4D5F-BC72-EFBEB4E61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3733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85019-D95C-428B-9BF9-40D9025DD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2B34-A488-45AE-A695-5C5379D7D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813A7-E9CF-494B-9E73-7E85F632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34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26D48-91DF-41D2-BB23-1A13952D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E43C6-37FF-44BB-8969-7AF8DC11B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6B191-CA2B-426A-B00D-CCD11C60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82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BEE9-2EE4-4227-BE16-CDA509A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F7BE5-A861-4F82-B37E-ABED1BAAFD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9E94A3-A5FB-4A97-AD9C-EC7CF26FC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AFE85-E242-4480-B5E4-47DF189A7F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09363-2AC4-4C80-B5DF-75996C78B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66142-AE15-4C71-8DBC-1826805F8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64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07F0-42C0-4E44-B48B-14AA7E05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422DF-88B7-4663-BE45-579B9848F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E024E-AD6E-4348-A911-9DC14A890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72C90-ECA3-45EB-BB5E-BEF2022CC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68AEEC-1E3B-4C7F-9C19-7E53587E4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97F387-96F1-42A7-BBBC-5FD4385CA6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6B5001-91A6-4FA9-B5D6-BF101AAD4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8137DB-1B51-4F0F-844B-622009A0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5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957CE-AEEB-4178-8731-A5508EA4E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0B815D-8C74-4596-B2BE-D87EFE81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D168CF-22CC-47B2-951C-8C12788F2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83CA-8D5B-464E-96ED-43CD60389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57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D120D-CC34-470C-BD32-1DBDCCFD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7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EDBFC-E768-4EC5-9CE0-CCF7E713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FF36D-3400-4CF1-97E3-A661F59DA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B2559-B0C2-4A49-B0AB-1226D0D64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CC3F8-2983-49C9-AA18-D49EF44468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DACB6-A8A0-4202-BE2E-E731A20AA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BE1A6-E740-48E9-B8C9-7E747FF1C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0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CA80-38C7-40BE-984F-EF609F69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3328E9-1C15-41E7-932F-6E805BF80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0DEAE-9B2B-4771-B935-7A6DD99DE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16D8E-A0D3-452A-BA45-AB4A6527CA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60FE5E-959B-4391-8D58-F7516D9DE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FCC35-D4CD-4583-AC74-9318E1C67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9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8A3F-C03F-4F12-9437-96C388BC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BF75A-679B-4E20-99AB-0389F654B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ED792-DAFF-43F0-BC50-C1B4028F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B1928-C7C1-440F-8DD0-372334C0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E4809-2E32-46C6-98CA-FCD010830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1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BE501E-B017-4D39-A1E6-66CA02461F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BB9235-420E-4D3C-BAB3-8DFC0678BB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96106-6DA8-4301-9738-382DF2B4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C23F1-A2FC-4F5B-BA08-AD0F340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0F2B3-1801-4EB6-A352-519D2359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" Target="../slides/slide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E5F24F-45DE-46BC-A614-E9BF77D8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426B7-985C-474B-9F37-D3D677EC9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2E35D-F546-44E8-AA03-2EC1FB715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486" y="6314440"/>
            <a:ext cx="7245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B9D42-A656-4267-8D6C-30FCFDD286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hlinkClick r:id="rId13" action="ppaction://hlinksldjump"/>
            <a:extLst>
              <a:ext uri="{FF2B5EF4-FFF2-40B4-BE49-F238E27FC236}">
                <a16:creationId xmlns:a16="http://schemas.microsoft.com/office/drawing/2014/main" id="{1A352001-41EE-4FF1-8DFB-7C171A033F6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719762" y="5744365"/>
            <a:ext cx="634039" cy="634039"/>
          </a:xfrm>
          <a:prstGeom prst="rect">
            <a:avLst/>
          </a:prstGeom>
        </p:spPr>
      </p:pic>
      <p:pic>
        <p:nvPicPr>
          <p:cNvPr id="4" name="Picture 3" descr="A logo for a university&#10;&#10;Description automatically generated">
            <a:extLst>
              <a:ext uri="{FF2B5EF4-FFF2-40B4-BE49-F238E27FC236}">
                <a16:creationId xmlns:a16="http://schemas.microsoft.com/office/drawing/2014/main" id="{7931641F-86C8-12A9-BD12-993E9675CC9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511" y="5853008"/>
            <a:ext cx="954541" cy="4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19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623" r:id="rId2"/>
    <p:sldLayoutId id="2147483651" r:id="rId3"/>
    <p:sldLayoutId id="2147483652" r:id="rId4"/>
    <p:sldLayoutId id="2147483653" r:id="rId5"/>
    <p:sldLayoutId id="2147483654" r:id="rId6"/>
    <p:sldLayoutId id="2147484624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Lucida Casual" panose="03010604040201010104" pitchFamily="66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301F3-8FB9-41EF-B008-ABA691A8E3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27979"/>
            <a:ext cx="9144000" cy="2781984"/>
          </a:xfrm>
        </p:spPr>
        <p:txBody>
          <a:bodyPr>
            <a:normAutofit/>
          </a:bodyPr>
          <a:lstStyle/>
          <a:p>
            <a:r>
              <a:rPr lang="en-US" sz="7200" dirty="0"/>
              <a:t>PowerPoint:</a:t>
            </a:r>
            <a:br>
              <a:rPr lang="en-US" sz="7200" dirty="0"/>
            </a:br>
            <a:r>
              <a:rPr lang="en-US" sz="7200" dirty="0"/>
              <a:t>What’s the point?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68E88C-81CD-4A2E-9F73-3FE113DF6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2781984"/>
          </a:xfrm>
        </p:spPr>
        <p:txBody>
          <a:bodyPr>
            <a:normAutofit/>
          </a:bodyPr>
          <a:lstStyle/>
          <a:p>
            <a:r>
              <a:rPr lang="en-US" sz="3600" dirty="0"/>
              <a:t>Tools and Tips #2</a:t>
            </a:r>
          </a:p>
          <a:p>
            <a:r>
              <a:rPr lang="en-US" sz="3600" dirty="0"/>
              <a:t>For More Effective Teaching</a:t>
            </a:r>
          </a:p>
          <a:p>
            <a:r>
              <a:rPr lang="en-US" dirty="0"/>
              <a:t>Practice Slides</a:t>
            </a:r>
          </a:p>
          <a:p>
            <a:r>
              <a:rPr lang="en-US" dirty="0"/>
              <a:t>ICL Fall 2024</a:t>
            </a:r>
          </a:p>
          <a:p>
            <a:r>
              <a:rPr lang="en-US" dirty="0"/>
              <a:t>Read Gilgen</a:t>
            </a:r>
          </a:p>
        </p:txBody>
      </p:sp>
    </p:spTree>
    <p:extLst>
      <p:ext uri="{BB962C8B-B14F-4D97-AF65-F5344CB8AC3E}">
        <p14:creationId xmlns:p14="http://schemas.microsoft.com/office/powerpoint/2010/main" val="28313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C5A36-8956-41DA-BD9D-B46DFAEF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on Exercises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96702-D088-4558-BBA3-7A67F9A08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886"/>
            <a:ext cx="10515600" cy="510498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b="1" i="1" dirty="0"/>
              <a:t>Note: </a:t>
            </a:r>
            <a:r>
              <a:rPr lang="en-US" sz="1800" i="1" dirty="0"/>
              <a:t>you can jump directly to the practice slide, but some instructional slides precede them, if you need review.</a:t>
            </a:r>
          </a:p>
          <a:p>
            <a:pPr marL="0" indent="0">
              <a:buNone/>
            </a:pPr>
            <a:r>
              <a:rPr lang="en-US" sz="1800" b="1" i="1" dirty="0"/>
              <a:t>Tip: </a:t>
            </a:r>
            <a:r>
              <a:rPr lang="en-US" sz="1800" i="1" dirty="0"/>
              <a:t>Click the “Slide Show” icon at the lower right to preview an edited slide</a:t>
            </a:r>
          </a:p>
          <a:p>
            <a:pPr marL="0" indent="0">
              <a:buNone/>
            </a:pPr>
            <a:r>
              <a:rPr lang="en-US" sz="1800" b="1" i="1" dirty="0"/>
              <a:t>Tip: </a:t>
            </a:r>
            <a:r>
              <a:rPr lang="en-US" sz="1800" i="1" dirty="0"/>
              <a:t>When playing the slide show, click the ICL logo at the lower right to return to this slide.</a:t>
            </a:r>
          </a:p>
          <a:p>
            <a:r>
              <a:rPr lang="en-US" dirty="0"/>
              <a:t>Objects/Layers (slide 6)</a:t>
            </a:r>
          </a:p>
          <a:p>
            <a:r>
              <a:rPr lang="en-US" dirty="0"/>
              <a:t>Modify text objects (slide 8)</a:t>
            </a:r>
          </a:p>
          <a:p>
            <a:r>
              <a:rPr lang="en-US" dirty="0"/>
              <a:t>Shrinking text (slide 10)</a:t>
            </a:r>
          </a:p>
          <a:p>
            <a:r>
              <a:rPr lang="en-US" dirty="0"/>
              <a:t>Copy/select multiple objects (slide 13)</a:t>
            </a:r>
          </a:p>
          <a:p>
            <a:r>
              <a:rPr lang="en-US" dirty="0"/>
              <a:t>Transitions (slide 15)</a:t>
            </a:r>
          </a:p>
          <a:p>
            <a:r>
              <a:rPr lang="en-US" dirty="0"/>
              <a:t>Continuous play (slide 16)</a:t>
            </a:r>
          </a:p>
          <a:p>
            <a:r>
              <a:rPr lang="en-US" dirty="0"/>
              <a:t>Animation &amp;  Animation Pane (slide 20 )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BB355-CA79-4305-8F72-4270D79B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B30061-E6C4-4DD9-90DA-3D60E6EE9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5056" y="1690692"/>
            <a:ext cx="883997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3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93362-620F-4FF5-B95A-D8EEC06F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 &amp;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50DBE-9CBB-4CD1-ABB5-25B559887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25777" cy="996170"/>
          </a:xfrm>
          <a:noFill/>
        </p:spPr>
        <p:txBody>
          <a:bodyPr wrap="none" rtlCol="0">
            <a:spAutoFit/>
          </a:bodyPr>
          <a:lstStyle/>
          <a:p>
            <a:pPr marL="0" defTabSz="914400"/>
            <a:r>
              <a:rPr lang="en-US" dirty="0"/>
              <a:t>PowerPoint consists of “objects”</a:t>
            </a:r>
          </a:p>
          <a:p>
            <a:pPr marL="0" defTabSz="914400"/>
            <a:r>
              <a:rPr lang="en-US" dirty="0"/>
              <a:t>All objects are “layered” and positioned anywhere on slide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EEC2C-DCBA-4CE9-9309-6F7D7E70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B54EBEC-1E03-4473-A95F-4CDAAE35842F}"/>
              </a:ext>
            </a:extLst>
          </p:cNvPr>
          <p:cNvGrpSpPr/>
          <p:nvPr/>
        </p:nvGrpSpPr>
        <p:grpSpPr>
          <a:xfrm>
            <a:off x="1786079" y="3221613"/>
            <a:ext cx="8148185" cy="2585273"/>
            <a:chOff x="984799" y="3429000"/>
            <a:chExt cx="8148185" cy="2585273"/>
          </a:xfrm>
        </p:grpSpPr>
        <p:pic>
          <p:nvPicPr>
            <p:cNvPr id="3074" name="Picture 2" descr="Billboard Border Icons PNG - Free PNG and Icons Downloads">
              <a:extLst>
                <a:ext uri="{FF2B5EF4-FFF2-40B4-BE49-F238E27FC236}">
                  <a16:creationId xmlns:a16="http://schemas.microsoft.com/office/drawing/2014/main" id="{00A14E88-97AC-44A3-9490-80381DBD4F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0307" y="3429000"/>
              <a:ext cx="3346419" cy="2585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401EF00-F261-4603-ACEA-CAD096DCBF64}"/>
                </a:ext>
              </a:extLst>
            </p:cNvPr>
            <p:cNvSpPr txBox="1"/>
            <p:nvPr/>
          </p:nvSpPr>
          <p:spPr>
            <a:xfrm>
              <a:off x="4197621" y="3670074"/>
              <a:ext cx="1851789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i="1" dirty="0"/>
                <a:t>Objects &amp;</a:t>
              </a:r>
            </a:p>
            <a:p>
              <a:pPr algn="ctr"/>
              <a:r>
                <a:rPr lang="en-US" sz="3200" b="1" i="1" dirty="0"/>
                <a:t>Layers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DB77791-C7BE-4A5A-86E0-0054160305D1}"/>
                </a:ext>
              </a:extLst>
            </p:cNvPr>
            <p:cNvSpPr txBox="1"/>
            <p:nvPr/>
          </p:nvSpPr>
          <p:spPr>
            <a:xfrm>
              <a:off x="984799" y="3429000"/>
              <a:ext cx="15105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Graphic</a:t>
              </a:r>
            </a:p>
            <a:p>
              <a:r>
                <a:rPr lang="en-US" dirty="0"/>
                <a:t>Image</a:t>
              </a:r>
            </a:p>
            <a:p>
              <a:r>
                <a:rPr lang="en-US" dirty="0"/>
                <a:t>(Bottom Layer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55B0D6-217A-4743-A476-5B9ABDABBAB2}"/>
                </a:ext>
              </a:extLst>
            </p:cNvPr>
            <p:cNvSpPr txBox="1"/>
            <p:nvPr/>
          </p:nvSpPr>
          <p:spPr>
            <a:xfrm>
              <a:off x="7917971" y="3631962"/>
              <a:ext cx="12150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Text Box</a:t>
              </a:r>
            </a:p>
            <a:p>
              <a:r>
                <a:rPr lang="en-US" dirty="0"/>
                <a:t>(Top Layer)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322AE7A-0311-41BB-BB24-8D97211839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1" y="3890665"/>
              <a:ext cx="1821970" cy="20056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E9C95DC-DD32-4CED-AD75-FE16CDAA032C}"/>
                </a:ext>
              </a:extLst>
            </p:cNvPr>
            <p:cNvCxnSpPr>
              <a:cxnSpLocks/>
            </p:cNvCxnSpPr>
            <p:nvPr/>
          </p:nvCxnSpPr>
          <p:spPr>
            <a:xfrm>
              <a:off x="1932495" y="3734336"/>
              <a:ext cx="1517810" cy="35689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80213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93362-620F-4FF5-B95A-D8EEC06F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 &amp;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50DBE-9CBB-4CD1-ABB5-25B559887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48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Right click an object to change layer position</a:t>
            </a:r>
          </a:p>
          <a:p>
            <a:r>
              <a:rPr lang="en-US" dirty="0">
                <a:solidFill>
                  <a:srgbClr val="FF0000"/>
                </a:solidFill>
              </a:rPr>
              <a:t>Hold down shift key </a:t>
            </a:r>
            <a:r>
              <a:rPr lang="en-US" dirty="0"/>
              <a:t>to click/select multiple objects; right click to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EEC2C-DCBA-4CE9-9309-6F7D7E70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4</a:t>
            </a:fld>
            <a:endParaRPr lang="en-US" dirty="0"/>
          </a:p>
        </p:txBody>
      </p:sp>
      <p:pic>
        <p:nvPicPr>
          <p:cNvPr id="3074" name="Picture 2" descr="Billboard Border Icons PNG - Free PNG and Icons Downloads">
            <a:extLst>
              <a:ext uri="{FF2B5EF4-FFF2-40B4-BE49-F238E27FC236}">
                <a16:creationId xmlns:a16="http://schemas.microsoft.com/office/drawing/2014/main" id="{00A14E88-97AC-44A3-9490-80381DBD4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3520" y="3884348"/>
            <a:ext cx="3346419" cy="258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FBD1F30-EA14-478D-995E-C395F172170B}"/>
              </a:ext>
            </a:extLst>
          </p:cNvPr>
          <p:cNvGrpSpPr/>
          <p:nvPr/>
        </p:nvGrpSpPr>
        <p:grpSpPr>
          <a:xfrm>
            <a:off x="930955" y="3683150"/>
            <a:ext cx="3274814" cy="1603387"/>
            <a:chOff x="930955" y="3683150"/>
            <a:chExt cx="3274814" cy="160338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DB77791-C7BE-4A5A-86E0-0054160305D1}"/>
                </a:ext>
              </a:extLst>
            </p:cNvPr>
            <p:cNvSpPr txBox="1"/>
            <p:nvPr/>
          </p:nvSpPr>
          <p:spPr>
            <a:xfrm>
              <a:off x="975562" y="3822611"/>
              <a:ext cx="138281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Send object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To back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Backward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DCBF714-DE80-424D-80C2-9E1A467CF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0955" y="3683150"/>
              <a:ext cx="1780186" cy="1603387"/>
            </a:xfrm>
            <a:prstGeom prst="rect">
              <a:avLst/>
            </a:prstGeom>
          </p:spPr>
        </p:pic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5AB1CA6-9254-4B81-80DA-4B77C4E583E4}"/>
                </a:ext>
              </a:extLst>
            </p:cNvPr>
            <p:cNvCxnSpPr>
              <a:cxnSpLocks/>
            </p:cNvCxnSpPr>
            <p:nvPr/>
          </p:nvCxnSpPr>
          <p:spPr>
            <a:xfrm>
              <a:off x="2243415" y="4046517"/>
              <a:ext cx="1962354" cy="36795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E9C95DC-DD32-4CED-AD75-FE16CDAA032C}"/>
                </a:ext>
              </a:extLst>
            </p:cNvPr>
            <p:cNvCxnSpPr>
              <a:cxnSpLocks/>
            </p:cNvCxnSpPr>
            <p:nvPr/>
          </p:nvCxnSpPr>
          <p:spPr>
            <a:xfrm>
              <a:off x="2243417" y="4046517"/>
              <a:ext cx="1197651" cy="43832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A2EE1D6-4A04-442C-B267-65B63DA33915}"/>
              </a:ext>
            </a:extLst>
          </p:cNvPr>
          <p:cNvGrpSpPr/>
          <p:nvPr/>
        </p:nvGrpSpPr>
        <p:grpSpPr>
          <a:xfrm>
            <a:off x="6086764" y="3623776"/>
            <a:ext cx="5795127" cy="1581389"/>
            <a:chOff x="6086764" y="3623776"/>
            <a:chExt cx="5795127" cy="158138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55B0D6-217A-4743-A476-5B9ABDABBAB2}"/>
                </a:ext>
              </a:extLst>
            </p:cNvPr>
            <p:cNvSpPr txBox="1"/>
            <p:nvPr/>
          </p:nvSpPr>
          <p:spPr>
            <a:xfrm>
              <a:off x="8084812" y="3822611"/>
              <a:ext cx="13147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Bring object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To front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Forward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E385635-052B-47E7-9132-3FAAEA286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37725" y="3623776"/>
              <a:ext cx="4744166" cy="1581389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322AE7A-0311-41BB-BB24-8D97211839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6764" y="4384560"/>
              <a:ext cx="1247479" cy="10028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00AB06B-DA22-42DB-8DEB-3A07B8A081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57094" y="4794241"/>
              <a:ext cx="623741" cy="2054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401EF00-F261-4603-ACEA-CAD096DCBF64}"/>
              </a:ext>
            </a:extLst>
          </p:cNvPr>
          <p:cNvSpPr txBox="1"/>
          <p:nvPr/>
        </p:nvSpPr>
        <p:spPr>
          <a:xfrm>
            <a:off x="4172010" y="4099767"/>
            <a:ext cx="18517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/>
              <a:t>Objects &amp;</a:t>
            </a:r>
          </a:p>
          <a:p>
            <a:pPr algn="ctr"/>
            <a:r>
              <a:rPr lang="en-US" sz="3200" b="1" i="1" dirty="0"/>
              <a:t>Layers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844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94661-EE5E-4D0B-B551-9CB5801D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Key/Click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9647A-ED8F-4440-8B41-E670B90AE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select more than one object:</a:t>
            </a:r>
          </a:p>
          <a:p>
            <a:pPr marL="0" indent="0">
              <a:buNone/>
            </a:pPr>
            <a:endParaRPr lang="en-US" dirty="0"/>
          </a:p>
          <a:p>
            <a:pPr marL="457189" lvl="1" indent="0">
              <a:buNone/>
            </a:pPr>
            <a:r>
              <a:rPr lang="en-US" sz="2800" b="1" dirty="0" err="1">
                <a:solidFill>
                  <a:srgbClr val="FF0000"/>
                </a:solidFill>
              </a:rPr>
              <a:t>Shift+Click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(hold down shift key and click)</a:t>
            </a:r>
          </a:p>
          <a:p>
            <a:pPr marL="457189" lvl="1" indent="0">
              <a:buNone/>
            </a:pPr>
            <a:endParaRPr lang="en-US" dirty="0"/>
          </a:p>
          <a:p>
            <a:r>
              <a:rPr lang="en-US" dirty="0"/>
              <a:t>To copy an object, or group of objects:</a:t>
            </a:r>
          </a:p>
          <a:p>
            <a:pPr marL="0" indent="0">
              <a:buNone/>
            </a:pPr>
            <a:endParaRPr lang="en-US" dirty="0"/>
          </a:p>
          <a:p>
            <a:pPr marL="457189" lvl="1" indent="0">
              <a:buNone/>
            </a:pPr>
            <a:r>
              <a:rPr lang="en-US" sz="2800" b="1" dirty="0" err="1">
                <a:solidFill>
                  <a:srgbClr val="FF0000"/>
                </a:solidFill>
              </a:rPr>
              <a:t>Ctrl+Click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(hold down Ctrl key and drag selected object)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D14FB4-B5F3-49CF-AE55-CE541B31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910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401EF00-F261-4603-ACEA-CAD096DCBF64}"/>
              </a:ext>
            </a:extLst>
          </p:cNvPr>
          <p:cNvSpPr txBox="1"/>
          <p:nvPr/>
        </p:nvSpPr>
        <p:spPr>
          <a:xfrm>
            <a:off x="6985462" y="3588647"/>
            <a:ext cx="18517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/>
              <a:t>Objects &amp;</a:t>
            </a:r>
          </a:p>
          <a:p>
            <a:pPr algn="ctr"/>
            <a:r>
              <a:rPr lang="en-US" sz="3200" b="1" i="1" dirty="0"/>
              <a:t>Layers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193362-620F-4FF5-B95A-D8EEC06F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Objects &amp;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50DBE-9CBB-4CD1-ABB5-25B559887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538" y="1564368"/>
            <a:ext cx="8252003" cy="1512209"/>
          </a:xfr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dirty="0"/>
              <a:t>Position the objects so words are on front of billboard</a:t>
            </a:r>
          </a:p>
          <a:p>
            <a:pPr defTabSz="914400"/>
            <a:r>
              <a:rPr lang="en-US" dirty="0"/>
              <a:t>Group object into one layer</a:t>
            </a:r>
          </a:p>
          <a:p>
            <a:pPr defTabSz="914400"/>
            <a:r>
              <a:rPr lang="en-US" dirty="0"/>
              <a:t>Center the grouped object.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EEC2C-DCBA-4CE9-9309-6F7D7E70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6</a:t>
            </a:fld>
            <a:endParaRPr lang="en-US" dirty="0"/>
          </a:p>
        </p:txBody>
      </p:sp>
      <p:pic>
        <p:nvPicPr>
          <p:cNvPr id="3074" name="Picture 2" descr="Billboard Border Icons PNG - Free PNG and Icons Downloads">
            <a:extLst>
              <a:ext uri="{FF2B5EF4-FFF2-40B4-BE49-F238E27FC236}">
                <a16:creationId xmlns:a16="http://schemas.microsoft.com/office/drawing/2014/main" id="{00A14E88-97AC-44A3-9490-80381DBD4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4347" y="3463956"/>
            <a:ext cx="3346419" cy="258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8682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93362-620F-4FF5-B95A-D8EEC06F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50DBE-9CBB-4CD1-ABB5-25B559887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7"/>
            <a:ext cx="10515600" cy="29160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Text is always placed in “container” objects</a:t>
            </a:r>
          </a:p>
          <a:p>
            <a:pPr lvl="1"/>
            <a:r>
              <a:rPr lang="en-US" sz="2800" dirty="0"/>
              <a:t>Title boxes</a:t>
            </a:r>
          </a:p>
          <a:p>
            <a:pPr lvl="1"/>
            <a:r>
              <a:rPr lang="en-US" sz="2800" dirty="0"/>
              <a:t>Subtitle boxes</a:t>
            </a:r>
          </a:p>
          <a:p>
            <a:pPr lvl="1"/>
            <a:r>
              <a:rPr lang="en-US" sz="2800" dirty="0"/>
              <a:t>Bullet boxes</a:t>
            </a:r>
          </a:p>
          <a:p>
            <a:pPr lvl="1"/>
            <a:r>
              <a:rPr lang="en-US" sz="2800" dirty="0"/>
              <a:t>Text boxes</a:t>
            </a:r>
          </a:p>
          <a:p>
            <a:pPr lvl="1"/>
            <a:r>
              <a:rPr lang="en-US" sz="2800" dirty="0"/>
              <a:t>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473F795-CC1A-4446-84B6-ACF47D234744}"/>
              </a:ext>
            </a:extLst>
          </p:cNvPr>
          <p:cNvSpPr/>
          <p:nvPr/>
        </p:nvSpPr>
        <p:spPr>
          <a:xfrm flipH="1">
            <a:off x="1695937" y="4033718"/>
            <a:ext cx="2709644" cy="467196"/>
          </a:xfrm>
          <a:prstGeom prst="rightArrow">
            <a:avLst>
              <a:gd name="adj1" fmla="val 64477"/>
              <a:gd name="adj2" fmla="val 923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Inside Shapes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EEC2C-DCBA-4CE9-9309-6F7D7E70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7056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93362-620F-4FF5-B95A-D8EEC06F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Modifying Text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50DBE-9CBB-4CD1-ABB5-25B559887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602" y="2062174"/>
            <a:ext cx="5969838" cy="26760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600" dirty="0"/>
              <a:t>Edit Text on this slide</a:t>
            </a:r>
          </a:p>
          <a:p>
            <a:pPr lvl="1"/>
            <a:r>
              <a:rPr lang="en-US" sz="2200" dirty="0"/>
              <a:t> title, bullets, shape</a:t>
            </a:r>
          </a:p>
          <a:p>
            <a:pPr lvl="1"/>
            <a:r>
              <a:rPr lang="en-US" sz="2200" dirty="0"/>
              <a:t>Add bullet, and change level</a:t>
            </a:r>
          </a:p>
          <a:p>
            <a:r>
              <a:rPr lang="en-US" sz="2600" dirty="0"/>
              <a:t>Insert a text box, add text</a:t>
            </a:r>
          </a:p>
          <a:p>
            <a:r>
              <a:rPr lang="en-US" sz="2600" dirty="0"/>
              <a:t>Modify text (font/attributes)</a:t>
            </a:r>
          </a:p>
          <a:p>
            <a:r>
              <a:rPr lang="en-US" sz="2600" dirty="0"/>
              <a:t>Reposition/resize/modify boxes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60009-AF8D-4CA9-8B94-F14450AB9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Ribbon: Tilted Down 4">
            <a:extLst>
              <a:ext uri="{FF2B5EF4-FFF2-40B4-BE49-F238E27FC236}">
                <a16:creationId xmlns:a16="http://schemas.microsoft.com/office/drawing/2014/main" id="{D0C0F18A-9E37-4270-BB05-C86548AE4D37}"/>
              </a:ext>
            </a:extLst>
          </p:cNvPr>
          <p:cNvSpPr/>
          <p:nvPr/>
        </p:nvSpPr>
        <p:spPr>
          <a:xfrm>
            <a:off x="7009853" y="2955637"/>
            <a:ext cx="4202545" cy="1325563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 in a shape</a:t>
            </a:r>
          </a:p>
        </p:txBody>
      </p:sp>
    </p:spTree>
    <p:extLst>
      <p:ext uri="{BB962C8B-B14F-4D97-AF65-F5344CB8AC3E}">
        <p14:creationId xmlns:p14="http://schemas.microsoft.com/office/powerpoint/2010/main" val="120045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26">
            <a:extLst>
              <a:ext uri="{FF2B5EF4-FFF2-40B4-BE49-F238E27FC236}">
                <a16:creationId xmlns:a16="http://schemas.microsoft.com/office/drawing/2014/main" id="{1492B9AB-298E-4B33-A331-4AD377C08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Shrinking Text</a:t>
            </a:r>
          </a:p>
        </p:txBody>
      </p:sp>
      <p:sp>
        <p:nvSpPr>
          <p:cNvPr id="100355" name="Rectangle 1027">
            <a:extLst>
              <a:ext uri="{FF2B5EF4-FFF2-40B4-BE49-F238E27FC236}">
                <a16:creationId xmlns:a16="http://schemas.microsoft.com/office/drawing/2014/main" id="{AC408A2A-ECA4-4B92-B187-D2727D6799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690691"/>
            <a:ext cx="7278277" cy="3685178"/>
          </a:xfrm>
        </p:spPr>
        <p:txBody>
          <a:bodyPr>
            <a:normAutofit/>
          </a:bodyPr>
          <a:lstStyle/>
          <a:p>
            <a:r>
              <a:rPr lang="en-US" altLang="en-US" dirty="0"/>
              <a:t>In bullet boxes, the text size automatically shrinks to fit size of box</a:t>
            </a:r>
          </a:p>
          <a:p>
            <a:r>
              <a:rPr lang="en-US" altLang="en-US" dirty="0"/>
              <a:t>Expand box (or delete some text) to make it fit</a:t>
            </a:r>
          </a:p>
          <a:p>
            <a:pPr marL="228600" indent="-228600" defTabSz="914400"/>
            <a:r>
              <a:rPr lang="en-US" dirty="0">
                <a:solidFill>
                  <a:prstClr val="black"/>
                </a:solidFill>
              </a:rPr>
              <a:t>When the text shrinks as you add bullets,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click on the text, then click on the icon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at the lower left to turn off Autofit.</a:t>
            </a:r>
          </a:p>
          <a:p>
            <a:pPr marL="228600" indent="-228600" defTabSz="914400"/>
            <a:r>
              <a:rPr lang="en-US" altLang="en-US" dirty="0"/>
              <a:t>Format Shape/Size </a:t>
            </a:r>
            <a:r>
              <a:rPr lang="en-US" altLang="en-US" dirty="0" err="1"/>
              <a:t>Size</a:t>
            </a:r>
            <a:r>
              <a:rPr lang="en-US" altLang="en-US" dirty="0"/>
              <a:t> &amp; </a:t>
            </a:r>
            <a:r>
              <a:rPr lang="en-US" altLang="en-US" dirty="0" err="1"/>
              <a:t>Properites</a:t>
            </a:r>
            <a:r>
              <a:rPr lang="en-US" altLang="en-US" dirty="0"/>
              <a:t>/</a:t>
            </a:r>
            <a:r>
              <a:rPr lang="en-US" altLang="en-US" dirty="0" err="1"/>
              <a:t>TextBox</a:t>
            </a:r>
            <a:endParaRPr lang="en-US" altLang="en-US" dirty="0"/>
          </a:p>
          <a:p>
            <a:pPr marL="685789" lvl="1" indent="-228600" defTabSz="914400"/>
            <a:r>
              <a:rPr lang="en-US" altLang="en-US" dirty="0"/>
              <a:t>This applies to </a:t>
            </a:r>
            <a:r>
              <a:rPr lang="en-US" altLang="en-US" i="1" dirty="0"/>
              <a:t>any</a:t>
            </a:r>
            <a:r>
              <a:rPr lang="en-US" altLang="en-US" dirty="0"/>
              <a:t> text box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76281F-40C9-4183-91ED-14322FAAA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0D0540-9D26-4242-BCD1-E03636DC8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334" y="3898462"/>
            <a:ext cx="512108" cy="51210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A97C52D-A415-499F-9DFF-E9DDAB13030B}"/>
              </a:ext>
            </a:extLst>
          </p:cNvPr>
          <p:cNvGrpSpPr/>
          <p:nvPr/>
        </p:nvGrpSpPr>
        <p:grpSpPr>
          <a:xfrm>
            <a:off x="8255262" y="633759"/>
            <a:ext cx="2667000" cy="5249696"/>
            <a:chOff x="8174875" y="726346"/>
            <a:chExt cx="2667000" cy="524969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E75EA37-9871-427E-8D03-093EC2629C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5000" t="15049" r="1667" b="38099"/>
            <a:stretch/>
          </p:blipFill>
          <p:spPr>
            <a:xfrm>
              <a:off x="8174875" y="726346"/>
              <a:ext cx="2667000" cy="5249696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56D8073-D9C1-4945-8A37-E155B5EC3D97}"/>
                </a:ext>
              </a:extLst>
            </p:cNvPr>
            <p:cNvSpPr/>
            <p:nvPr/>
          </p:nvSpPr>
          <p:spPr>
            <a:xfrm>
              <a:off x="8268167" y="3295254"/>
              <a:ext cx="1981200" cy="10668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38461D1-D05E-40EF-B892-0759F10A8914}"/>
                </a:ext>
              </a:extLst>
            </p:cNvPr>
            <p:cNvSpPr/>
            <p:nvPr/>
          </p:nvSpPr>
          <p:spPr>
            <a:xfrm>
              <a:off x="8992067" y="1423991"/>
              <a:ext cx="533400" cy="5334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938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26">
            <a:extLst>
              <a:ext uri="{FF2B5EF4-FFF2-40B4-BE49-F238E27FC236}">
                <a16:creationId xmlns:a16="http://schemas.microsoft.com/office/drawing/2014/main" id="{1492B9AB-298E-4B33-A331-4AD377C08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Practice: Shrinking Text</a:t>
            </a:r>
          </a:p>
        </p:txBody>
      </p:sp>
      <p:sp>
        <p:nvSpPr>
          <p:cNvPr id="100355" name="Rectangle 1027">
            <a:extLst>
              <a:ext uri="{FF2B5EF4-FFF2-40B4-BE49-F238E27FC236}">
                <a16:creationId xmlns:a16="http://schemas.microsoft.com/office/drawing/2014/main" id="{AC408A2A-ECA4-4B92-B187-D2727D6799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3299" y="1443363"/>
            <a:ext cx="7843576" cy="3191643"/>
          </a:xfrm>
        </p:spPr>
        <p:txBody>
          <a:bodyPr>
            <a:normAutofit/>
          </a:bodyPr>
          <a:lstStyle/>
          <a:p>
            <a:r>
              <a:rPr lang="en-US" altLang="en-US" dirty="0"/>
              <a:t>Add another bullet or two here.</a:t>
            </a:r>
          </a:p>
          <a:p>
            <a:pPr marL="228600" indent="-228600" defTabSz="914400"/>
            <a:r>
              <a:rPr lang="en-US" dirty="0">
                <a:solidFill>
                  <a:prstClr val="black"/>
                </a:solidFill>
              </a:rPr>
              <a:t>When the text shrinks as you add bullets, delete some text, or resize the text box.</a:t>
            </a:r>
          </a:p>
          <a:p>
            <a:pPr marL="228600" indent="-228600" defTabSz="914400"/>
            <a:r>
              <a:rPr lang="en-US" dirty="0">
                <a:solidFill>
                  <a:prstClr val="black"/>
                </a:solidFill>
              </a:rPr>
              <a:t>If the Autofit button appears at the lower left, click it to turn off Autofit, then turn it back on.</a:t>
            </a:r>
          </a:p>
          <a:p>
            <a:pPr marL="228600" indent="-228600" defTabSz="914400"/>
            <a:r>
              <a:rPr lang="en-US" dirty="0">
                <a:solidFill>
                  <a:prstClr val="black"/>
                </a:solidFill>
              </a:rPr>
              <a:t>Go to Shape Format, Size, Text Box, and try the options there.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76281F-40C9-4183-91ED-14322FAAA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631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94661-EE5E-4D0B-B551-9CB5801D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Text Box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9647A-ED8F-4440-8B41-E670B90AE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140" y="1449701"/>
            <a:ext cx="6135357" cy="4351338"/>
          </a:xfrm>
        </p:spPr>
        <p:txBody>
          <a:bodyPr>
            <a:normAutofit/>
          </a:bodyPr>
          <a:lstStyle/>
          <a:p>
            <a:r>
              <a:rPr lang="en-US" dirty="0"/>
              <a:t>Method 1: Copy text box</a:t>
            </a:r>
          </a:p>
          <a:p>
            <a:pPr lvl="1"/>
            <a:r>
              <a:rPr lang="en-US" sz="2800" dirty="0"/>
              <a:t>Create first text box (e.g., one being used for a label)</a:t>
            </a:r>
          </a:p>
          <a:p>
            <a:pPr lvl="1"/>
            <a:r>
              <a:rPr lang="en-US" sz="2800" dirty="0"/>
              <a:t>Select it, the </a:t>
            </a:r>
            <a:r>
              <a:rPr lang="en-US" sz="2800" dirty="0">
                <a:solidFill>
                  <a:srgbClr val="FF0000"/>
                </a:solidFill>
              </a:rPr>
              <a:t>hold down the Ctrl key and drag box to copy </a:t>
            </a:r>
            <a:r>
              <a:rPr lang="en-US" sz="2800" dirty="0"/>
              <a:t>it to a new location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D14FB4-B5F3-49CF-AE55-CE541B31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11</a:t>
            </a:fld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57D5E23-4FEB-4400-9953-B1557C2678DA}"/>
              </a:ext>
            </a:extLst>
          </p:cNvPr>
          <p:cNvGrpSpPr/>
          <p:nvPr/>
        </p:nvGrpSpPr>
        <p:grpSpPr>
          <a:xfrm>
            <a:off x="7269271" y="1449701"/>
            <a:ext cx="3815754" cy="1644712"/>
            <a:chOff x="7396412" y="1278797"/>
            <a:chExt cx="3815754" cy="164471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D9B2F72-0B2A-4112-83B3-7FD95A0A1737}"/>
                </a:ext>
              </a:extLst>
            </p:cNvPr>
            <p:cNvGrpSpPr/>
            <p:nvPr/>
          </p:nvGrpSpPr>
          <p:grpSpPr>
            <a:xfrm>
              <a:off x="7396412" y="1278797"/>
              <a:ext cx="3815754" cy="1644712"/>
              <a:chOff x="7396412" y="1278797"/>
              <a:chExt cx="3815754" cy="1644712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8816F37-1888-4617-AE06-7277B1CE92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39813" b="60910"/>
              <a:stretch/>
            </p:blipFill>
            <p:spPr>
              <a:xfrm>
                <a:off x="7396412" y="1278797"/>
                <a:ext cx="2805895" cy="1275380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AD3A7EE-F9FB-414E-A978-B589059541C1}"/>
                  </a:ext>
                </a:extLst>
              </p:cNvPr>
              <p:cNvSpPr txBox="1"/>
              <p:nvPr/>
            </p:nvSpPr>
            <p:spPr>
              <a:xfrm>
                <a:off x="9192448" y="2554177"/>
                <a:ext cx="2019718" cy="3693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>
                    <a:solidFill>
                      <a:schemeClr val="accent1">
                        <a:lumMod val="75000"/>
                      </a:schemeClr>
                    </a:solidFill>
                  </a:defRPr>
                </a:lvl1pPr>
              </a:lstStyle>
              <a:p>
                <a:r>
                  <a:rPr lang="en-US" dirty="0"/>
                  <a:t>Label 1</a:t>
                </a:r>
              </a:p>
            </p:txBody>
          </p:sp>
          <p:sp>
            <p:nvSpPr>
              <p:cNvPr id="14" name="Arrow: Quad 13">
                <a:extLst>
                  <a:ext uri="{FF2B5EF4-FFF2-40B4-BE49-F238E27FC236}">
                    <a16:creationId xmlns:a16="http://schemas.microsoft.com/office/drawing/2014/main" id="{FB1A75E8-6544-4F83-A4C3-280DF9B692C9}"/>
                  </a:ext>
                </a:extLst>
              </p:cNvPr>
              <p:cNvSpPr/>
              <p:nvPr/>
            </p:nvSpPr>
            <p:spPr>
              <a:xfrm>
                <a:off x="7923827" y="1724016"/>
                <a:ext cx="523875" cy="475846"/>
              </a:xfrm>
              <a:prstGeom prst="quadArrow">
                <a:avLst>
                  <a:gd name="adj1" fmla="val 9830"/>
                  <a:gd name="adj2" fmla="val 11942"/>
                  <a:gd name="adj3" fmla="val 22500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C8549F4-9697-4E37-A5D3-F2E6EFA230E3}"/>
                </a:ext>
              </a:extLst>
            </p:cNvPr>
            <p:cNvCxnSpPr/>
            <p:nvPr/>
          </p:nvCxnSpPr>
          <p:spPr>
            <a:xfrm>
              <a:off x="8449498" y="2376999"/>
              <a:ext cx="742950" cy="389721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0702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07A71D-D165-4D3A-82DB-9527C4E35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902" y="1576742"/>
            <a:ext cx="3981033" cy="27861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994661-EE5E-4D0B-B551-9CB5801D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Text Box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9647A-ED8F-4440-8B41-E670B90AE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393"/>
            <a:ext cx="6888982" cy="4351338"/>
          </a:xfrm>
        </p:spPr>
        <p:txBody>
          <a:bodyPr>
            <a:normAutofit/>
          </a:bodyPr>
          <a:lstStyle/>
          <a:p>
            <a:r>
              <a:rPr lang="en-US" dirty="0"/>
              <a:t>Method 2: Format Painter </a:t>
            </a:r>
          </a:p>
          <a:p>
            <a:pPr lvl="1"/>
            <a:r>
              <a:rPr lang="en-US" sz="2800" dirty="0"/>
              <a:t>You already have a box you want to format</a:t>
            </a:r>
          </a:p>
          <a:p>
            <a:pPr lvl="1"/>
            <a:r>
              <a:rPr lang="en-US" sz="2800" dirty="0"/>
              <a:t>Select box whose format you want to use</a:t>
            </a:r>
          </a:p>
          <a:p>
            <a:pPr lvl="1"/>
            <a:r>
              <a:rPr lang="en-US" sz="2800" dirty="0"/>
              <a:t>From Home menu, select the Format Painter Brush</a:t>
            </a:r>
          </a:p>
          <a:p>
            <a:pPr lvl="1"/>
            <a:r>
              <a:rPr lang="en-US" sz="2800" dirty="0"/>
              <a:t>Click on text box to change.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D14FB4-B5F3-49CF-AE55-CE541B31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4B5BF1-7E48-4455-BEEF-2247869216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2" r="11034"/>
          <a:stretch/>
        </p:blipFill>
        <p:spPr>
          <a:xfrm>
            <a:off x="10082188" y="3067178"/>
            <a:ext cx="1909187" cy="688730"/>
          </a:xfrm>
          <a:prstGeom prst="rect">
            <a:avLst/>
          </a:prstGeom>
        </p:spPr>
      </p:pic>
      <p:pic>
        <p:nvPicPr>
          <p:cNvPr id="8" name="Graphic 7" descr="Large paint brush with solid fill">
            <a:extLst>
              <a:ext uri="{FF2B5EF4-FFF2-40B4-BE49-F238E27FC236}">
                <a16:creationId xmlns:a16="http://schemas.microsoft.com/office/drawing/2014/main" id="{DF671BD9-AAE2-4360-A89E-9FF8FFD9C1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74486" y="2871437"/>
            <a:ext cx="540106" cy="54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34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2552C69-EA2D-44D7-B5CD-C67C622C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Copy Objects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2E7719-38DF-4C52-BC3E-E7C0CEACF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19800" cy="2940928"/>
          </a:xfrm>
        </p:spPr>
        <p:txBody>
          <a:bodyPr>
            <a:noAutofit/>
          </a:bodyPr>
          <a:lstStyle/>
          <a:p>
            <a:r>
              <a:rPr lang="en-US" dirty="0"/>
              <a:t>Use the mouse to rearrange these objects</a:t>
            </a:r>
          </a:p>
          <a:p>
            <a:r>
              <a:rPr lang="en-US" dirty="0"/>
              <a:t>Use Ctrl-drag to copy the text box</a:t>
            </a:r>
          </a:p>
          <a:p>
            <a:r>
              <a:rPr lang="en-US" dirty="0"/>
              <a:t>Edit the text box contents</a:t>
            </a:r>
          </a:p>
          <a:p>
            <a:r>
              <a:rPr lang="en-US" dirty="0"/>
              <a:t>Move and copy objects to point to the clown’s mouth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9FC24-07F0-42B8-8140-D4795AA4E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13B7F4-01E9-4E2B-BB26-559E51A19F1F}"/>
              </a:ext>
            </a:extLst>
          </p:cNvPr>
          <p:cNvSpPr txBox="1"/>
          <p:nvPr/>
        </p:nvSpPr>
        <p:spPr>
          <a:xfrm>
            <a:off x="7334655" y="2260377"/>
            <a:ext cx="89494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Hair</a:t>
            </a:r>
          </a:p>
        </p:txBody>
      </p:sp>
      <p:pic>
        <p:nvPicPr>
          <p:cNvPr id="12" name="Graphic 11" descr="Clown with solid fill">
            <a:extLst>
              <a:ext uri="{FF2B5EF4-FFF2-40B4-BE49-F238E27FC236}">
                <a16:creationId xmlns:a16="http://schemas.microsoft.com/office/drawing/2014/main" id="{41D0602D-86E6-4EA5-9BE2-4F9C4DE27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29600" y="2629710"/>
            <a:ext cx="1598579" cy="1598579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F86A149-76EC-44ED-B744-9DDCBA7A518B}"/>
              </a:ext>
            </a:extLst>
          </p:cNvPr>
          <p:cNvCxnSpPr/>
          <p:nvPr/>
        </p:nvCxnSpPr>
        <p:spPr>
          <a:xfrm>
            <a:off x="7636213" y="2629710"/>
            <a:ext cx="904672" cy="560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685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9782C-6928-493F-A669-50E64E86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FB0C5-4D6B-4818-B7C9-151247DED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Transition effect from one slide to next</a:t>
            </a:r>
          </a:p>
          <a:p>
            <a:r>
              <a:rPr lang="en-US" dirty="0"/>
              <a:t>Consistent transitions (recommended)</a:t>
            </a:r>
          </a:p>
          <a:p>
            <a:r>
              <a:rPr lang="en-US" dirty="0"/>
              <a:t>Apply to individual, selected, or all slides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5AC10-AB0C-46AB-9681-8A882B21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14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A63F01-61C3-42B9-A979-7336720E4D7A}"/>
              </a:ext>
            </a:extLst>
          </p:cNvPr>
          <p:cNvGrpSpPr/>
          <p:nvPr/>
        </p:nvGrpSpPr>
        <p:grpSpPr>
          <a:xfrm>
            <a:off x="232747" y="3569564"/>
            <a:ext cx="11786299" cy="1237673"/>
            <a:chOff x="232747" y="3569564"/>
            <a:chExt cx="11786299" cy="123767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304971D-D137-4622-AAA2-9DA10621F85F}"/>
                </a:ext>
              </a:extLst>
            </p:cNvPr>
            <p:cNvGrpSpPr/>
            <p:nvPr/>
          </p:nvGrpSpPr>
          <p:grpSpPr>
            <a:xfrm>
              <a:off x="232747" y="3569564"/>
              <a:ext cx="11726505" cy="1237673"/>
              <a:chOff x="285158" y="3205018"/>
              <a:chExt cx="11113922" cy="117301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0E28B5E-CFA9-4546-891E-812F61A115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8499" t="3913" r="5627" b="81288"/>
              <a:stretch/>
            </p:blipFill>
            <p:spPr>
              <a:xfrm>
                <a:off x="7752884" y="3205018"/>
                <a:ext cx="3646196" cy="1173018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1F575F58-678D-45D2-9A9C-870A5AB506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0854" r="37598" b="2489"/>
              <a:stretch/>
            </p:blipFill>
            <p:spPr>
              <a:xfrm>
                <a:off x="285158" y="3205018"/>
                <a:ext cx="7528806" cy="1173018"/>
              </a:xfrm>
              <a:prstGeom prst="rect">
                <a:avLst/>
              </a:prstGeom>
            </p:spPr>
          </p:pic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AB9CB52-FC08-4F4C-B108-27753E2FA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57901" y="4001294"/>
              <a:ext cx="1461145" cy="54792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C225E0-AB85-45DC-A870-F6E1CB803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19667" y="4259308"/>
              <a:ext cx="1461144" cy="5479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6041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9782C-6928-493F-A669-50E64E86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Transitions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FB0C5-4D6B-4818-B7C9-151247DED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Select a transition for just this slide</a:t>
            </a:r>
          </a:p>
          <a:p>
            <a:r>
              <a:rPr lang="en-US" dirty="0"/>
              <a:t>After each change, preview the effect</a:t>
            </a:r>
          </a:p>
          <a:p>
            <a:r>
              <a:rPr lang="en-US" dirty="0"/>
              <a:t>Change transition effects, if any (left, right, up, down,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Change the speed (duration) of the transition</a:t>
            </a:r>
          </a:p>
          <a:p>
            <a:r>
              <a:rPr lang="en-US" dirty="0"/>
              <a:t>Apply to all</a:t>
            </a:r>
          </a:p>
          <a:p>
            <a:r>
              <a:rPr lang="en-US" dirty="0"/>
              <a:t>Choose the “None” transition and apply to all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5AC10-AB0C-46AB-9681-8A882B21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42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9782C-6928-493F-A669-50E64E86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Transitions (self-running)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FB0C5-4D6B-4818-B7C9-151247DED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02265"/>
          </a:xfrm>
        </p:spPr>
        <p:txBody>
          <a:bodyPr/>
          <a:lstStyle/>
          <a:p>
            <a:r>
              <a:rPr lang="en-US" sz="2400" dirty="0"/>
              <a:t>We won’t practice this in class, but you can try this on your own</a:t>
            </a:r>
          </a:p>
          <a:p>
            <a:pPr lvl="1"/>
            <a:r>
              <a:rPr lang="en-US" sz="2000" dirty="0"/>
              <a:t>From transition menu, Choose “Advance Slide, After, and the amount of time between each slide.</a:t>
            </a:r>
          </a:p>
          <a:p>
            <a:pPr lvl="1"/>
            <a:r>
              <a:rPr lang="en-US" sz="2000" dirty="0"/>
              <a:t>Set Up Slide Show, Loop Continuously, Using timings</a:t>
            </a:r>
            <a:br>
              <a:rPr lang="en-US" sz="2000" dirty="0"/>
            </a:br>
            <a:r>
              <a:rPr lang="en-US" sz="2000" dirty="0"/>
              <a:t>(Slide Show Menu)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5AC10-AB0C-46AB-9681-8A882B21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16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CBB8C39-0C02-477B-A459-BD410A15D934}"/>
              </a:ext>
            </a:extLst>
          </p:cNvPr>
          <p:cNvGrpSpPr/>
          <p:nvPr/>
        </p:nvGrpSpPr>
        <p:grpSpPr>
          <a:xfrm>
            <a:off x="7631083" y="2420723"/>
            <a:ext cx="3575627" cy="1226488"/>
            <a:chOff x="7872153" y="1847570"/>
            <a:chExt cx="3575627" cy="122648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6A34628-6A7A-449B-8EC1-C867938FAC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4504" t="7284" r="5278" b="81481"/>
            <a:stretch/>
          </p:blipFill>
          <p:spPr>
            <a:xfrm>
              <a:off x="7872153" y="1956458"/>
              <a:ext cx="3575627" cy="1117600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FA1DAA2-0F4F-4106-A25E-C4A4633298E3}"/>
                </a:ext>
              </a:extLst>
            </p:cNvPr>
            <p:cNvSpPr/>
            <p:nvPr/>
          </p:nvSpPr>
          <p:spPr>
            <a:xfrm>
              <a:off x="9642764" y="1847570"/>
              <a:ext cx="1805016" cy="12264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0968035-69E5-43AE-9310-0597D623B24F}"/>
              </a:ext>
            </a:extLst>
          </p:cNvPr>
          <p:cNvGrpSpPr/>
          <p:nvPr/>
        </p:nvGrpSpPr>
        <p:grpSpPr>
          <a:xfrm>
            <a:off x="4042736" y="3237685"/>
            <a:ext cx="3176867" cy="3322927"/>
            <a:chOff x="6096000" y="1414534"/>
            <a:chExt cx="5686425" cy="47339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EFC74D3-15B4-4B5A-82B2-DEEA6E375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1414534"/>
              <a:ext cx="5686425" cy="4733925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9F52D12-B9B7-45FD-A327-B9981E335FC6}"/>
                </a:ext>
              </a:extLst>
            </p:cNvPr>
            <p:cNvSpPr/>
            <p:nvPr/>
          </p:nvSpPr>
          <p:spPr>
            <a:xfrm>
              <a:off x="6220729" y="3051315"/>
              <a:ext cx="2108884" cy="77159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6C77C7A-9DA7-491D-B455-27158AD44530}"/>
                </a:ext>
              </a:extLst>
            </p:cNvPr>
            <p:cNvSpPr/>
            <p:nvPr/>
          </p:nvSpPr>
          <p:spPr>
            <a:xfrm>
              <a:off x="8937807" y="3538573"/>
              <a:ext cx="2108884" cy="71015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9747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C7AA-4FBA-46EE-B7AE-508DABBF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956FA-E7D7-4094-91CF-CC3F02CD6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102"/>
            <a:ext cx="9836286" cy="4674928"/>
          </a:xfrm>
        </p:spPr>
        <p:txBody>
          <a:bodyPr>
            <a:noAutofit/>
          </a:bodyPr>
          <a:lstStyle/>
          <a:p>
            <a:r>
              <a:rPr lang="en-US" dirty="0"/>
              <a:t>Any object can be made to appear or disappear in a sequence</a:t>
            </a:r>
          </a:p>
          <a:p>
            <a:r>
              <a:rPr lang="en-US" dirty="0"/>
              <a:t>Anything you </a:t>
            </a:r>
            <a:r>
              <a:rPr lang="en-US" i="1" dirty="0"/>
              <a:t>don’t </a:t>
            </a:r>
            <a:r>
              <a:rPr lang="en-US" dirty="0"/>
              <a:t>animate appears first</a:t>
            </a:r>
          </a:p>
          <a:p>
            <a:r>
              <a:rPr lang="en-US" dirty="0"/>
              <a:t>Bullet boxes by default sequence one bullet after another on a mouse click or slide advance</a:t>
            </a:r>
          </a:p>
          <a:p>
            <a:r>
              <a:rPr lang="en-US" dirty="0"/>
              <a:t>Multiple animations can be added to any object</a:t>
            </a:r>
          </a:p>
          <a:p>
            <a:r>
              <a:rPr lang="en-US" dirty="0"/>
              <a:t>Use Animation Pane to fine tune preferences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7E656-1860-4D54-AB6A-DD53FB9D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717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C7AA-4FBA-46EE-B7AE-508DABBF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956FA-E7D7-4094-91CF-CC3F02CD6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9882"/>
            <a:ext cx="10515600" cy="3004925"/>
          </a:xfrm>
        </p:spPr>
        <p:txBody>
          <a:bodyPr>
            <a:normAutofit/>
          </a:bodyPr>
          <a:lstStyle/>
          <a:p>
            <a:r>
              <a:rPr lang="en-US" dirty="0"/>
              <a:t>Select object(s) to animate</a:t>
            </a:r>
          </a:p>
          <a:p>
            <a:r>
              <a:rPr lang="en-US" dirty="0"/>
              <a:t>Select effect</a:t>
            </a:r>
          </a:p>
          <a:p>
            <a:r>
              <a:rPr lang="en-US" dirty="0"/>
              <a:t>Choose timing controls</a:t>
            </a:r>
          </a:p>
          <a:p>
            <a:r>
              <a:rPr lang="en-US" dirty="0"/>
              <a:t>Animation Pane</a:t>
            </a:r>
          </a:p>
          <a:p>
            <a:pPr lvl="1"/>
            <a:r>
              <a:rPr lang="en-US" sz="2800" dirty="0"/>
              <a:t>Detailed controls</a:t>
            </a:r>
          </a:p>
          <a:p>
            <a:pPr lvl="1"/>
            <a:r>
              <a:rPr lang="en-US" sz="2800" dirty="0"/>
              <a:t>Reorder timing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21AC5-D986-4B83-807D-D88E561B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AC66B-6E8D-4321-98B2-989045AC8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714" y="855874"/>
            <a:ext cx="2566638" cy="48589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E040F4-4574-4737-B640-3147940018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950"/>
          <a:stretch/>
        </p:blipFill>
        <p:spPr>
          <a:xfrm>
            <a:off x="690752" y="1498420"/>
            <a:ext cx="7801514" cy="8672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8858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C7AA-4FBA-46EE-B7AE-508DABBF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956FA-E7D7-4094-91CF-CC3F02CD6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7"/>
            <a:ext cx="5839691" cy="44888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Multiple animations for same object</a:t>
            </a:r>
          </a:p>
          <a:p>
            <a:r>
              <a:rPr lang="en-US" sz="3000" dirty="0"/>
              <a:t>Select object</a:t>
            </a:r>
          </a:p>
          <a:p>
            <a:r>
              <a:rPr lang="en-US" sz="3000" dirty="0"/>
              <a:t>From animation menu select “Add Animation”</a:t>
            </a:r>
          </a:p>
          <a:p>
            <a:endParaRPr lang="en-US" sz="3000" dirty="0"/>
          </a:p>
          <a:p>
            <a:r>
              <a:rPr lang="en-US" sz="3000" dirty="0"/>
              <a:t>Choose new animation type (for example, “disappear”)</a:t>
            </a:r>
          </a:p>
          <a:p>
            <a:r>
              <a:rPr lang="en-US" sz="3000" dirty="0"/>
              <a:t>Fine tune timing/effects from Animation Pane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21AC5-D986-4B83-807D-D88E561B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19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B99F19-8CE8-451A-AEB7-6A37258ED6CD}"/>
              </a:ext>
            </a:extLst>
          </p:cNvPr>
          <p:cNvGrpSpPr/>
          <p:nvPr/>
        </p:nvGrpSpPr>
        <p:grpSpPr>
          <a:xfrm>
            <a:off x="7001329" y="753737"/>
            <a:ext cx="3526910" cy="5346655"/>
            <a:chOff x="7001329" y="753737"/>
            <a:chExt cx="3526910" cy="534665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8923685-B98E-42ED-925C-FC14F1FA2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20280" y="753737"/>
              <a:ext cx="3407959" cy="53466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612EE9D-3228-41F0-9157-78F57DD36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1329" y="4419495"/>
              <a:ext cx="926575" cy="883997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B29C1EF-4A07-4739-86F7-8770F5201625}"/>
              </a:ext>
            </a:extLst>
          </p:cNvPr>
          <p:cNvGrpSpPr/>
          <p:nvPr/>
        </p:nvGrpSpPr>
        <p:grpSpPr>
          <a:xfrm>
            <a:off x="3452991" y="3427064"/>
            <a:ext cx="2967205" cy="883997"/>
            <a:chOff x="3397002" y="5235083"/>
            <a:chExt cx="2967205" cy="88399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5EEBF1A-5058-44FA-94FB-83A43EB300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5094" t="-1" b="6950"/>
            <a:stretch/>
          </p:blipFill>
          <p:spPr>
            <a:xfrm>
              <a:off x="3640974" y="5235083"/>
              <a:ext cx="2723233" cy="8672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1AA5E8D-E99A-4DA3-9DF0-EC3A497CD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97002" y="5235083"/>
              <a:ext cx="926575" cy="8839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1508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C7AA-4FBA-46EE-B7AE-508DABBF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Animations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956FA-E7D7-4094-91CF-CC3F02CD6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63499" cy="3835341"/>
          </a:xfrm>
        </p:spPr>
        <p:txBody>
          <a:bodyPr>
            <a:noAutofit/>
          </a:bodyPr>
          <a:lstStyle/>
          <a:p>
            <a:r>
              <a:rPr lang="en-US" dirty="0"/>
              <a:t>Animate this Bullet </a:t>
            </a:r>
            <a:r>
              <a:rPr lang="en-US" i="1" dirty="0"/>
              <a:t>Box</a:t>
            </a:r>
          </a:p>
          <a:p>
            <a:r>
              <a:rPr lang="en-US" dirty="0"/>
              <a:t>Animate the graphic object.</a:t>
            </a:r>
          </a:p>
          <a:p>
            <a:r>
              <a:rPr lang="en-US" dirty="0"/>
              <a:t>Use Animation Pane to reorder the animations</a:t>
            </a:r>
          </a:p>
          <a:p>
            <a:r>
              <a:rPr lang="en-US" dirty="0"/>
              <a:t>Use Animation Pane to explore and change some of the animation effects</a:t>
            </a:r>
          </a:p>
          <a:p>
            <a:r>
              <a:rPr lang="en-US" dirty="0"/>
              <a:t>Add a second animation to the graphic object to </a:t>
            </a:r>
            <a:r>
              <a:rPr lang="en-US"/>
              <a:t>make it disappear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7E656-1860-4D54-AB6A-DD53FB9D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7941-F3F7-4CA1-9B41-1CA8CDE0CA54}" type="slidenum">
              <a:rPr lang="en-US" smtClean="0"/>
              <a:t>20</a:t>
            </a:fld>
            <a:endParaRPr lang="en-US" dirty="0"/>
          </a:p>
        </p:txBody>
      </p:sp>
      <p:pic>
        <p:nvPicPr>
          <p:cNvPr id="6" name="Graphic 5" descr="Circles with arrows with solid fill">
            <a:extLst>
              <a:ext uri="{FF2B5EF4-FFF2-40B4-BE49-F238E27FC236}">
                <a16:creationId xmlns:a16="http://schemas.microsoft.com/office/drawing/2014/main" id="{C4073C32-1F40-4F5A-931E-EE6D06125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8471" y="18256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887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3|8|3.3|5.2|5.8|6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3|8|3.3|5.2|5.8|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3|8|3.3|5.2|5.8|6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3|8|3.3|5.2|5.8|6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2003</TotalTime>
  <Words>928</Words>
  <Application>Microsoft Office PowerPoint</Application>
  <PresentationFormat>Widescreen</PresentationFormat>
  <Paragraphs>166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Lucida Casual</vt:lpstr>
      <vt:lpstr>Arial</vt:lpstr>
      <vt:lpstr>Calibri</vt:lpstr>
      <vt:lpstr>Tahoma</vt:lpstr>
      <vt:lpstr>Office Theme</vt:lpstr>
      <vt:lpstr>PowerPoint: What’s the point?</vt:lpstr>
      <vt:lpstr>Hands on Exercises #2</vt:lpstr>
      <vt:lpstr>Objects &amp; Layers</vt:lpstr>
      <vt:lpstr>Objects &amp; Layers</vt:lpstr>
      <vt:lpstr>Key/Click Options</vt:lpstr>
      <vt:lpstr>Practice: Objects &amp; Layers</vt:lpstr>
      <vt:lpstr>Text Objects</vt:lpstr>
      <vt:lpstr>Practice: Modifying Text Objects</vt:lpstr>
      <vt:lpstr>Shrinking Text</vt:lpstr>
      <vt:lpstr>Practice: Shrinking Text</vt:lpstr>
      <vt:lpstr>Consistent Text Box Format</vt:lpstr>
      <vt:lpstr>Consistent Text Box Format</vt:lpstr>
      <vt:lpstr>Practice Copy Objects</vt:lpstr>
      <vt:lpstr>Transitions</vt:lpstr>
      <vt:lpstr>Practice: Transitions</vt:lpstr>
      <vt:lpstr>Practice: Transitions (self-running)</vt:lpstr>
      <vt:lpstr>Animations</vt:lpstr>
      <vt:lpstr>Animations</vt:lpstr>
      <vt:lpstr>Animations</vt:lpstr>
      <vt:lpstr>Practice: Animations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Read Gilgen</dc:creator>
  <cp:lastModifiedBy>Read Gilgen</cp:lastModifiedBy>
  <cp:revision>75</cp:revision>
  <cp:lastPrinted>2024-09-09T14:02:10Z</cp:lastPrinted>
  <dcterms:created xsi:type="dcterms:W3CDTF">2022-01-20T18:42:36Z</dcterms:created>
  <dcterms:modified xsi:type="dcterms:W3CDTF">2024-09-09T14:02:16Z</dcterms:modified>
</cp:coreProperties>
</file>