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4622" r:id="rId1"/>
  </p:sldMasterIdLst>
  <p:notesMasterIdLst>
    <p:notesMasterId r:id="rId19"/>
  </p:notesMasterIdLst>
  <p:sldIdLst>
    <p:sldId id="357" r:id="rId2"/>
    <p:sldId id="359" r:id="rId3"/>
    <p:sldId id="397" r:id="rId4"/>
    <p:sldId id="285" r:id="rId5"/>
    <p:sldId id="398" r:id="rId6"/>
    <p:sldId id="287" r:id="rId7"/>
    <p:sldId id="386" r:id="rId8"/>
    <p:sldId id="291" r:id="rId9"/>
    <p:sldId id="399" r:id="rId10"/>
    <p:sldId id="290" r:id="rId11"/>
    <p:sldId id="293" r:id="rId12"/>
    <p:sldId id="392" r:id="rId13"/>
    <p:sldId id="294" r:id="rId14"/>
    <p:sldId id="295" r:id="rId15"/>
    <p:sldId id="400" r:id="rId16"/>
    <p:sldId id="297" r:id="rId17"/>
    <p:sldId id="393" r:id="rId18"/>
  </p:sldIdLst>
  <p:sldSz cx="12192000" cy="6858000"/>
  <p:notesSz cx="7010400" cy="9296400"/>
  <p:embeddedFontLst>
    <p:embeddedFont>
      <p:font typeface="Lucida Casual" panose="03010604040201010104" pitchFamily="66" charset="0"/>
      <p:regular r:id="rId20"/>
      <p: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905" autoAdjust="0"/>
  </p:normalViewPr>
  <p:slideViewPr>
    <p:cSldViewPr snapToGrid="0">
      <p:cViewPr varScale="1">
        <p:scale>
          <a:sx n="71" d="100"/>
          <a:sy n="71" d="100"/>
        </p:scale>
        <p:origin x="1018" y="53"/>
      </p:cViewPr>
      <p:guideLst/>
    </p:cSldViewPr>
  </p:slideViewPr>
  <p:outlineViewPr>
    <p:cViewPr>
      <p:scale>
        <a:sx n="33" d="100"/>
        <a:sy n="33" d="100"/>
      </p:scale>
      <p:origin x="0" y="-1102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109"/>
    </p:cViewPr>
  </p:sorterViewPr>
  <p:notesViewPr>
    <p:cSldViewPr snapToGrid="0">
      <p:cViewPr varScale="1">
        <p:scale>
          <a:sx n="77" d="100"/>
          <a:sy n="77" d="100"/>
        </p:scale>
        <p:origin x="2866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282EB13-AE4B-4A55-97C7-C99F2FC7CDA9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6A3F26-467C-4CCB-A258-7123660FA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2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32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592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777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97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9C108FE-391D-4C5D-903A-AC423A7E7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6887B1-964C-4C14-B73F-F69C7B4BDAA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07E5A901-C2CA-4F1E-B862-7D7C138702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E358A427-85E4-4114-93F5-B6E4479B5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9C108FE-391D-4C5D-903A-AC423A7E7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6887B1-964C-4C14-B73F-F69C7B4BDAA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07E5A901-C2CA-4F1E-B862-7D7C138702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E358A427-85E4-4114-93F5-B6E4479B5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HakunaMatata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Video: resize to fit over film image.  Trim (playback) to 34 seconds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Beethoven Audio: resize to cover violin image; format picture, picture, transparency to 100% / Audio Format, Corrections, Picture Corrections Options, Transparency to 100%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Animation pane: remove animations for playback or else these will play automatically when you click/advance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it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7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FA6B-4C1A-48CB-A5DB-EC0638B7F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86A02-71F0-4D5F-BC72-EFBEB4E61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33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85019-D95C-428B-9BF9-40D9025D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B34-A488-45AE-A695-5C5379D7D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813A7-E9CF-494B-9E73-7E85F632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4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6D48-91DF-41D2-BB23-1A13952D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E43C6-37FF-44BB-8969-7AF8DC11B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6B191-CA2B-426A-B00D-CCD11C60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BEE9-2EE4-4227-BE16-CDA509A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F7BE5-A861-4F82-B37E-ABED1BAAF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E94A3-A5FB-4A97-AD9C-EC7CF26FC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AFE85-E242-4480-B5E4-47DF189A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09363-2AC4-4C80-B5DF-75996C78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66142-AE15-4C71-8DBC-1826805F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6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07F0-42C0-4E44-B48B-14AA7E05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422DF-88B7-4663-BE45-579B9848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E024E-AD6E-4348-A911-9DC14A890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72C90-ECA3-45EB-BB5E-BEF2022CC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68AEEC-1E3B-4C7F-9C19-7E53587E4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97F387-96F1-42A7-BBBC-5FD4385C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B5001-91A6-4FA9-B5D6-BF101AAD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137DB-1B51-4F0F-844B-622009A0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57CE-AEEB-4178-8731-A5508EA4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0B815D-8C74-4596-B2BE-D87EFE8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168CF-22CC-47B2-951C-8C12788F2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83CA-8D5B-464E-96ED-43CD6038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57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D120D-CC34-470C-BD32-1DBDCCF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7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DBFC-E768-4EC5-9CE0-CCF7E713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FF36D-3400-4CF1-97E3-A661F59D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B2559-B0C2-4A49-B0AB-1226D0D64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CC3F8-2983-49C9-AA18-D49EF444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DACB6-A8A0-4202-BE2E-E731A20A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E1A6-E740-48E9-B8C9-7E747FF1C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0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CA80-38C7-40BE-984F-EF609F69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328E9-1C15-41E7-932F-6E805BF80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0DEAE-9B2B-4771-B935-7A6DD99DE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6D8E-A0D3-452A-BA45-AB4A6527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0FE5E-959B-4391-8D58-F7516D9D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FCC35-D4CD-4583-AC74-9318E1C67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9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8A3F-C03F-4F12-9437-96C388BC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BF75A-679B-4E20-99AB-0389F654B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ED792-DAFF-43F0-BC50-C1B4028F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1928-C7C1-440F-8DD0-372334C0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E4809-2E32-46C6-98CA-FCD01083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BE501E-B017-4D39-A1E6-66CA02461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B9235-420E-4D3C-BAB3-8DFC0678B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96106-6DA8-4301-9738-382DF2B4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C23F1-A2FC-4F5B-BA08-AD0F340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0F2B3-1801-4EB6-A352-519D2359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5F24F-45DE-46BC-A614-E9BF77D8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26B7-985C-474B-9F37-D3D677EC9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2E35D-F546-44E8-AA03-2EC1FB715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486" y="6314440"/>
            <a:ext cx="7245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9D42-A656-4267-8D6C-30FCFDD286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hlinkClick r:id="rId13" action="ppaction://hlinksldjump"/>
            <a:extLst>
              <a:ext uri="{FF2B5EF4-FFF2-40B4-BE49-F238E27FC236}">
                <a16:creationId xmlns:a16="http://schemas.microsoft.com/office/drawing/2014/main" id="{1A352001-41EE-4FF1-8DFB-7C171A033F6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719762" y="5744365"/>
            <a:ext cx="634039" cy="634039"/>
          </a:xfrm>
          <a:prstGeom prst="rect">
            <a:avLst/>
          </a:prstGeom>
        </p:spPr>
      </p:pic>
      <p:pic>
        <p:nvPicPr>
          <p:cNvPr id="4" name="Picture 3" descr="A logo for a university&#10;&#10;Description automatically generated">
            <a:extLst>
              <a:ext uri="{FF2B5EF4-FFF2-40B4-BE49-F238E27FC236}">
                <a16:creationId xmlns:a16="http://schemas.microsoft.com/office/drawing/2014/main" id="{C076EA7C-692D-FA79-0E73-9003520A039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511" y="5853008"/>
            <a:ext cx="954541" cy="4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1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623" r:id="rId2"/>
    <p:sldLayoutId id="2147483651" r:id="rId3"/>
    <p:sldLayoutId id="2147483652" r:id="rId4"/>
    <p:sldLayoutId id="2147483653" r:id="rId5"/>
    <p:sldLayoutId id="2147483654" r:id="rId6"/>
    <p:sldLayoutId id="214748462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ucida Casual" panose="03010604040201010104" pitchFamily="66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dacityteam.org/download/" TargetMode="External"/><Relationship Id="rId2" Type="http://schemas.openxmlformats.org/officeDocument/2006/relationships/hyperlink" Target="https://express-rip-cd-ripper.en.softonic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4kdownload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oymqXB4C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NULL" TargetMode="External"/><Relationship Id="rId7" Type="http://schemas.openxmlformats.org/officeDocument/2006/relationships/image" Target="../media/image1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microsoft.com/office/2007/relationships/media" Target="../media/media2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microsoft.com/office/2007/relationships/media" Target="../media/media2.mp3"/><Relationship Id="rId7" Type="http://schemas.openxmlformats.org/officeDocument/2006/relationships/image" Target="../media/image18.wmf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0.png"/><Relationship Id="rId4" Type="http://schemas.openxmlformats.org/officeDocument/2006/relationships/audio" Target="../media/media2.mp3"/><Relationship Id="rId9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01F3-8FB9-41EF-B008-ABA691A8E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7979"/>
            <a:ext cx="9144000" cy="2781984"/>
          </a:xfrm>
        </p:spPr>
        <p:txBody>
          <a:bodyPr>
            <a:normAutofit/>
          </a:bodyPr>
          <a:lstStyle/>
          <a:p>
            <a:r>
              <a:rPr lang="en-US" sz="7200" dirty="0"/>
              <a:t>PowerPoint:</a:t>
            </a:r>
            <a:br>
              <a:rPr lang="en-US" sz="7200" dirty="0"/>
            </a:br>
            <a:r>
              <a:rPr lang="en-US" sz="7200" dirty="0"/>
              <a:t>What’s the point?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8E88C-81CD-4A2E-9F73-3FE113DF6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2781984"/>
          </a:xfrm>
        </p:spPr>
        <p:txBody>
          <a:bodyPr>
            <a:normAutofit/>
          </a:bodyPr>
          <a:lstStyle/>
          <a:p>
            <a:r>
              <a:rPr lang="en-US" sz="3600" dirty="0"/>
              <a:t>Tools and Tips #4</a:t>
            </a:r>
          </a:p>
          <a:p>
            <a:r>
              <a:rPr lang="en-US" sz="3600" dirty="0"/>
              <a:t>For More Effective Teaching</a:t>
            </a:r>
          </a:p>
          <a:p>
            <a:r>
              <a:rPr lang="en-US" dirty="0"/>
              <a:t>Practice Slides</a:t>
            </a:r>
          </a:p>
          <a:p>
            <a:r>
              <a:rPr lang="en-US" dirty="0"/>
              <a:t>ICL Fall 2024</a:t>
            </a:r>
          </a:p>
          <a:p>
            <a:r>
              <a:rPr lang="en-US" dirty="0"/>
              <a:t>Read Gilgen</a:t>
            </a:r>
          </a:p>
        </p:txBody>
      </p:sp>
    </p:spTree>
    <p:extLst>
      <p:ext uri="{BB962C8B-B14F-4D97-AF65-F5344CB8AC3E}">
        <p14:creationId xmlns:p14="http://schemas.microsoft.com/office/powerpoint/2010/main" val="28313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5A36-8956-41DA-BD9D-B46DFAEF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96702-D088-4558-BBA3-7A67F9A08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886"/>
            <a:ext cx="10515600" cy="510498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b="1" i="1" dirty="0"/>
              <a:t>Note: </a:t>
            </a:r>
            <a:r>
              <a:rPr lang="en-US" sz="1800" i="1" dirty="0"/>
              <a:t>you can jump directly to the practice slide, but some instructional slides precede them, if you need review.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Click the “Slide Show” icon at the lower right to preview an edited slide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While experimenting, don’t forget </a:t>
            </a:r>
            <a:r>
              <a:rPr lang="en-US" sz="1800" i="1" dirty="0" err="1"/>
              <a:t>Ctrl+Z</a:t>
            </a:r>
            <a:r>
              <a:rPr lang="en-US" sz="1800" i="1" dirty="0"/>
              <a:t> (Undo)</a:t>
            </a:r>
          </a:p>
          <a:p>
            <a:endParaRPr lang="en-US" i="1" dirty="0"/>
          </a:p>
          <a:p>
            <a:r>
              <a:rPr lang="en-US" i="1" dirty="0"/>
              <a:t>Find and download audio from the internet (slide 5)</a:t>
            </a:r>
          </a:p>
          <a:p>
            <a:r>
              <a:rPr lang="en-US" i="1" dirty="0"/>
              <a:t>Insert Audio and Video (slide 10)</a:t>
            </a:r>
          </a:p>
          <a:p>
            <a:r>
              <a:rPr lang="en-US" i="1" dirty="0"/>
              <a:t>Trim Video (slide 13)</a:t>
            </a:r>
          </a:p>
          <a:p>
            <a:r>
              <a:rPr lang="en-US" i="1" dirty="0"/>
              <a:t>Playback options (slide 15)</a:t>
            </a:r>
          </a:p>
          <a:p>
            <a:r>
              <a:rPr lang="en-US" i="1" dirty="0"/>
              <a:t>Combine graphics and media (slide 17)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pPr marL="0" indent="0">
              <a:buNone/>
            </a:pPr>
            <a:endParaRPr lang="en-US" sz="1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B355-CA79-4305-8F72-4270D79B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FCCBA-203D-4F29-A6E0-35A501376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711" y="1763378"/>
            <a:ext cx="883997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3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F01-0745-4D0B-A550-B43E18D7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for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92E3D-0D81-4F96-A628-8ACDD3DAA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070" y="1541846"/>
            <a:ext cx="11235558" cy="4772594"/>
          </a:xfrm>
        </p:spPr>
        <p:txBody>
          <a:bodyPr>
            <a:noAutofit/>
          </a:bodyPr>
          <a:lstStyle/>
          <a:p>
            <a:r>
              <a:rPr lang="en-US" dirty="0"/>
              <a:t>Search web by subject for MP3 (audio) or MP4 (video)</a:t>
            </a:r>
          </a:p>
          <a:p>
            <a:pPr lvl="1"/>
            <a:r>
              <a:rPr lang="en-US" dirty="0"/>
              <a:t>Your favorite browser and search engine</a:t>
            </a:r>
          </a:p>
          <a:p>
            <a:r>
              <a:rPr lang="en-US" dirty="0"/>
              <a:t>Express CD Ripper</a:t>
            </a:r>
          </a:p>
          <a:p>
            <a:pPr lvl="1"/>
            <a:r>
              <a:rPr lang="en-US" dirty="0"/>
              <a:t>Free at </a:t>
            </a:r>
            <a:r>
              <a:rPr lang="en-US" dirty="0">
                <a:hlinkClick r:id="rId2"/>
              </a:rPr>
              <a:t>https://express-rip-cd-ripper.en.softonic.com</a:t>
            </a:r>
            <a:r>
              <a:rPr lang="en-US" dirty="0"/>
              <a:t> </a:t>
            </a:r>
          </a:p>
          <a:p>
            <a:r>
              <a:rPr lang="en-US" dirty="0"/>
              <a:t>Audacity</a:t>
            </a:r>
          </a:p>
          <a:p>
            <a:pPr lvl="1"/>
            <a:r>
              <a:rPr lang="en-US" dirty="0"/>
              <a:t>Free at </a:t>
            </a:r>
            <a:r>
              <a:rPr lang="en-US" dirty="0">
                <a:hlinkClick r:id="rId3"/>
              </a:rPr>
              <a:t>https://www.audacityteam.org/download/</a:t>
            </a:r>
            <a:r>
              <a:rPr lang="en-US" dirty="0"/>
              <a:t> </a:t>
            </a:r>
          </a:p>
          <a:p>
            <a:r>
              <a:rPr lang="en-US" dirty="0"/>
              <a:t>4K Video Downloader (for YouTube, TikTok,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Free, or $15 Personal (one year license)</a:t>
            </a:r>
          </a:p>
          <a:p>
            <a:pPr lvl="1"/>
            <a:r>
              <a:rPr lang="en-US" dirty="0"/>
              <a:t>$25 perpetual license (no ads, unlimited downloads, one time purchase)</a:t>
            </a:r>
          </a:p>
          <a:p>
            <a:pPr lvl="1"/>
            <a:r>
              <a:rPr lang="en-US" dirty="0"/>
              <a:t>$15 one-time cost, for one year/$25 perpetual license</a:t>
            </a:r>
          </a:p>
          <a:p>
            <a:pPr lvl="1"/>
            <a:r>
              <a:rPr lang="en-US" dirty="0"/>
              <a:t>Get at: </a:t>
            </a:r>
            <a:r>
              <a:rPr lang="en-US" dirty="0">
                <a:hlinkClick r:id="rId4"/>
              </a:rPr>
              <a:t>https://www.4kdownload.com/</a:t>
            </a:r>
            <a:r>
              <a:rPr lang="en-US" dirty="0"/>
              <a:t>   (Caution: 4Kdownload</a:t>
            </a:r>
            <a:r>
              <a:rPr lang="en-US" dirty="0">
                <a:solidFill>
                  <a:srgbClr val="FF0000"/>
                </a:solidFill>
              </a:rPr>
              <a:t>er</a:t>
            </a:r>
            <a:r>
              <a:rPr lang="en-US" dirty="0"/>
              <a:t>.com is scam site!)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810D2-3F01-4C3F-B1ED-7E40BA385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28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3" y="217493"/>
            <a:ext cx="7886700" cy="1325563"/>
          </a:xfrm>
        </p:spPr>
        <p:txBody>
          <a:bodyPr/>
          <a:lstStyle/>
          <a:p>
            <a:r>
              <a:rPr lang="en-US" dirty="0"/>
              <a:t>Audio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7348-E751-4A3F-AD2E-E13234FA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4" y="1143000"/>
            <a:ext cx="7886700" cy="518160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/>
              <a:t>File types (.MP3, .WAV, …)</a:t>
            </a:r>
          </a:p>
          <a:p>
            <a:r>
              <a:rPr lang="en-US" dirty="0"/>
              <a:t>Search the web</a:t>
            </a:r>
          </a:p>
          <a:p>
            <a:endParaRPr lang="en-US" dirty="0"/>
          </a:p>
          <a:p>
            <a:r>
              <a:rPr lang="en-US" dirty="0"/>
              <a:t>Your own music collection (MP3 files)</a:t>
            </a:r>
          </a:p>
          <a:p>
            <a:pPr lvl="1"/>
            <a:r>
              <a:rPr lang="en-US" dirty="0"/>
              <a:t>“Rip” from CDs (Express Rip CD Ripper)</a:t>
            </a:r>
          </a:p>
          <a:p>
            <a:pPr lvl="1"/>
            <a:endParaRPr lang="en-US" dirty="0"/>
          </a:p>
          <a:p>
            <a:r>
              <a:rPr lang="en-US" dirty="0"/>
              <a:t>Record Audio (Insert/Audio/Record Audio)</a:t>
            </a:r>
          </a:p>
          <a:p>
            <a:r>
              <a:rPr lang="en-US" dirty="0"/>
              <a:t>Audacity for Editing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39B9A0-0FFC-4912-8A7D-A13034D04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388" y="4367585"/>
            <a:ext cx="990600" cy="99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9EFFF9-C6CF-494F-97B7-4EC4F900B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232" y="1071035"/>
            <a:ext cx="2920237" cy="14570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B43B7-DF57-43E9-A22E-2BB9172F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5F441C-C558-4DCC-AB84-74F2C1C04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662" y="3005124"/>
            <a:ext cx="934854" cy="9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F01-0745-4D0B-A550-B43E18D7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Find/Download from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92E3D-0D81-4F96-A628-8ACDD3DAA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7503" cy="4351338"/>
          </a:xfrm>
        </p:spPr>
        <p:txBody>
          <a:bodyPr/>
          <a:lstStyle/>
          <a:p>
            <a:r>
              <a:rPr lang="en-US" dirty="0"/>
              <a:t>Search web for a sound effect in MP3 format (audio) and download it.  You’ll use this later.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i="1" dirty="0"/>
              <a:t>Caution: </a:t>
            </a:r>
            <a:r>
              <a:rPr lang="en-US" i="1" dirty="0"/>
              <a:t>Make sure what you’re clicking on to download.  Many sites have “Ads” that include a download button, but for their software, not for the file you want.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810D2-3F01-4C3F-B1ED-7E40BA385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3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3" y="217493"/>
            <a:ext cx="7886700" cy="1325563"/>
          </a:xfrm>
        </p:spPr>
        <p:txBody>
          <a:bodyPr/>
          <a:lstStyle/>
          <a:p>
            <a:r>
              <a:rPr lang="en-US" dirty="0"/>
              <a:t>Video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7348-E751-4A3F-AD2E-E13234FA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4" y="1143000"/>
            <a:ext cx="7886700" cy="518160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/>
              <a:t>Some websites have videos that can be downloaded</a:t>
            </a:r>
          </a:p>
          <a:p>
            <a:pPr lvl="1"/>
            <a:r>
              <a:rPr lang="en-US" dirty="0"/>
              <a:t>Try to find/use .MP4 format videos</a:t>
            </a:r>
          </a:p>
          <a:p>
            <a:pPr lvl="1"/>
            <a:r>
              <a:rPr lang="en-US" dirty="0"/>
              <a:t>Remember copyright issues (no Disney videos!)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2" descr="Fair Use and What It Actually Means in Copyright Law | Law blog online">
            <a:extLst>
              <a:ext uri="{FF2B5EF4-FFF2-40B4-BE49-F238E27FC236}">
                <a16:creationId xmlns:a16="http://schemas.microsoft.com/office/drawing/2014/main" id="{E89739FE-C7FE-4FAD-9F75-CF0AB139E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5" y="2913934"/>
            <a:ext cx="2924175" cy="146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F1BF6-6619-4408-857B-A314729C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7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B4D5-D533-4CB6-8E97-F28A1238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3" y="217493"/>
            <a:ext cx="7886700" cy="1325563"/>
          </a:xfrm>
        </p:spPr>
        <p:txBody>
          <a:bodyPr/>
          <a:lstStyle/>
          <a:p>
            <a:r>
              <a:rPr lang="en-US" dirty="0"/>
              <a:t>Video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7348-E751-4A3F-AD2E-E13234FA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132840"/>
            <a:ext cx="7886700" cy="518160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/>
              <a:t>YouTube: Largest collection of videos (&amp; Audio)</a:t>
            </a:r>
          </a:p>
          <a:p>
            <a:pPr lvl="1"/>
            <a:r>
              <a:rPr lang="en-US" dirty="0"/>
              <a:t>Search for specific topics</a:t>
            </a:r>
          </a:p>
          <a:p>
            <a:pPr lvl="1"/>
            <a:r>
              <a:rPr lang="en-US" dirty="0"/>
              <a:t>Can’t download directly from YouTube</a:t>
            </a:r>
          </a:p>
          <a:p>
            <a:pPr lvl="1"/>
            <a:r>
              <a:rPr lang="en-US" dirty="0"/>
              <a:t>You </a:t>
            </a:r>
            <a:r>
              <a:rPr lang="en-US" i="1" dirty="0"/>
              <a:t>can</a:t>
            </a:r>
            <a:r>
              <a:rPr lang="en-US" dirty="0"/>
              <a:t> </a:t>
            </a:r>
            <a:r>
              <a:rPr lang="en-US" i="1" dirty="0"/>
              <a:t>play</a:t>
            </a:r>
            <a:r>
              <a:rPr lang="en-US" dirty="0"/>
              <a:t> directly from YouTube:</a:t>
            </a:r>
            <a:br>
              <a:rPr lang="en-US" dirty="0"/>
            </a:br>
            <a:r>
              <a:rPr lang="en-US" dirty="0">
                <a:hlinkClick r:id="rId3"/>
              </a:rPr>
              <a:t>https://www.youtube.com/watch?v=oMoymqXB4Cs</a:t>
            </a:r>
            <a:endParaRPr lang="en-US" dirty="0"/>
          </a:p>
          <a:p>
            <a:pPr lvl="2"/>
            <a:r>
              <a:rPr lang="en-US" dirty="0"/>
              <a:t>But you have to leave PowerPoint</a:t>
            </a:r>
          </a:p>
          <a:p>
            <a:pPr lvl="2"/>
            <a:r>
              <a:rPr lang="en-US" dirty="0"/>
              <a:t>You get whatever YouTube plays (e.g., ads)</a:t>
            </a:r>
          </a:p>
          <a:p>
            <a:r>
              <a:rPr lang="en-US" dirty="0"/>
              <a:t>YouTube Downloader</a:t>
            </a:r>
          </a:p>
          <a:p>
            <a:pPr lvl="1"/>
            <a:r>
              <a:rPr lang="en-US" dirty="0"/>
              <a:t>Creates usable MP4 video files</a:t>
            </a:r>
          </a:p>
          <a:p>
            <a:pPr lvl="1"/>
            <a:r>
              <a:rPr lang="en-US" dirty="0"/>
              <a:t>Embed video in PowerPoint</a:t>
            </a:r>
          </a:p>
          <a:p>
            <a:pPr lvl="1"/>
            <a:r>
              <a:rPr lang="en-US" dirty="0"/>
              <a:t>Recommended: 4KDownloader</a:t>
            </a:r>
          </a:p>
          <a:p>
            <a:pPr lvl="2"/>
            <a:r>
              <a:rPr lang="en-US" dirty="0"/>
              <a:t>4Kdownload.com </a:t>
            </a:r>
            <a:r>
              <a:rPr lang="en-US" sz="2000" dirty="0"/>
              <a:t>(Caution: 4Kdownload</a:t>
            </a:r>
            <a:r>
              <a:rPr lang="en-US" sz="2000" dirty="0">
                <a:solidFill>
                  <a:srgbClr val="FF0000"/>
                </a:solidFill>
              </a:rPr>
              <a:t>er</a:t>
            </a:r>
            <a:r>
              <a:rPr lang="en-US" sz="2000" dirty="0"/>
              <a:t>.com is a scam site!)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F1BF6-6619-4408-857B-A314729C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56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F9BBC-4680-4F35-BE84-B6E1F12E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Insert/Link/Action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FE4D8-75D0-4F7E-8A73-548EB0A43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(preferred)</a:t>
            </a:r>
          </a:p>
          <a:p>
            <a:pPr lvl="1"/>
            <a:r>
              <a:rPr lang="en-US" sz="2700" dirty="0"/>
              <a:t>Shows Icons/Thumbnails &amp; Controls</a:t>
            </a:r>
          </a:p>
          <a:p>
            <a:r>
              <a:rPr lang="en-US" dirty="0"/>
              <a:t>Link (not recommended)</a:t>
            </a:r>
          </a:p>
          <a:p>
            <a:pPr lvl="1"/>
            <a:r>
              <a:rPr lang="en-US" sz="2700" dirty="0"/>
              <a:t>Opens separate </a:t>
            </a:r>
            <a:r>
              <a:rPr lang="en-US" sz="2700" i="1" dirty="0"/>
              <a:t>external</a:t>
            </a:r>
            <a:r>
              <a:rPr lang="en-US" sz="2700" dirty="0"/>
              <a:t> program to play</a:t>
            </a:r>
          </a:p>
          <a:p>
            <a:r>
              <a:rPr lang="en-US" dirty="0"/>
              <a:t>Action (specific/limited uses)</a:t>
            </a:r>
          </a:p>
          <a:p>
            <a:pPr lvl="1"/>
            <a:r>
              <a:rPr lang="en-US" sz="2700" dirty="0"/>
              <a:t>Linking options</a:t>
            </a:r>
          </a:p>
          <a:p>
            <a:pPr lvl="1"/>
            <a:r>
              <a:rPr lang="en-US" sz="2700" dirty="0"/>
              <a:t>Plays directly only .WAV sounds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8EF83-EA22-4C50-B81C-D966C3706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26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16F7-B16E-4685-9339-D2476AE5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Already downloaded media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DC3EB-0A98-4B09-BC98-65C39EB0C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BeethovenMinuet.mp3</a:t>
            </a:r>
          </a:p>
          <a:p>
            <a:r>
              <a:rPr lang="en-US" dirty="0"/>
              <a:t>(The MP3 audio file you downloaded earlier)</a:t>
            </a:r>
          </a:p>
          <a:p>
            <a:r>
              <a:rPr lang="en-US" dirty="0"/>
              <a:t>HakunaMatata.mp4</a:t>
            </a:r>
          </a:p>
          <a:p>
            <a:r>
              <a:rPr lang="en-US" dirty="0"/>
              <a:t>ThatsAllFolks.mp4</a:t>
            </a:r>
          </a:p>
          <a:p>
            <a:r>
              <a:rPr lang="en-US" dirty="0"/>
              <a:t>TheUnitedStatesConstitutionandBillofRights.mp4 (</a:t>
            </a:r>
            <a:r>
              <a:rPr lang="en-US" dirty="0" err="1"/>
              <a:t>YouTubeVideo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C01AD-DA08-49DC-9F7D-1F1814DD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DDC3F-03B1-4A31-9B19-0704ECABE271}"/>
              </a:ext>
            </a:extLst>
          </p:cNvPr>
          <p:cNvSpPr txBox="1"/>
          <p:nvPr/>
        </p:nvSpPr>
        <p:spPr>
          <a:xfrm>
            <a:off x="995516" y="4689987"/>
            <a:ext cx="937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Note: It’s always a good idea to place your media files in the same folder as your PowerPoint show.</a:t>
            </a:r>
          </a:p>
        </p:txBody>
      </p:sp>
    </p:spTree>
    <p:extLst>
      <p:ext uri="{BB962C8B-B14F-4D97-AF65-F5344CB8AC3E}">
        <p14:creationId xmlns:p14="http://schemas.microsoft.com/office/powerpoint/2010/main" val="238492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5129E3-890A-4EB0-A3A7-7199D1429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764" y="2754662"/>
            <a:ext cx="594104" cy="5809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09307-52F2-4F9B-8EAA-73F241DD1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990" y="2206488"/>
            <a:ext cx="580902" cy="5809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A95F6FD-95FA-433E-82BC-70A9AC5C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Insert Audio/Video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32E461-416E-4AE3-8BF7-D49934EC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98582" cy="3420375"/>
          </a:xfrm>
        </p:spPr>
        <p:txBody>
          <a:bodyPr>
            <a:normAutofit/>
          </a:bodyPr>
          <a:lstStyle/>
          <a:p>
            <a:r>
              <a:rPr lang="en-US" dirty="0"/>
              <a:t>Insert Menu</a:t>
            </a:r>
          </a:p>
          <a:p>
            <a:r>
              <a:rPr lang="en-US" dirty="0"/>
              <a:t>Audio (audio on my PC)*</a:t>
            </a:r>
          </a:p>
          <a:p>
            <a:r>
              <a:rPr lang="en-US" dirty="0"/>
              <a:t>Video (this device)*</a:t>
            </a:r>
          </a:p>
          <a:p>
            <a:r>
              <a:rPr lang="en-US" dirty="0"/>
              <a:t>Reposition/resize icons</a:t>
            </a:r>
          </a:p>
          <a:p>
            <a:r>
              <a:rPr lang="en-US" dirty="0"/>
              <a:t>Play this slide        and control</a:t>
            </a:r>
            <a:br>
              <a:rPr lang="en-US" dirty="0"/>
            </a:br>
            <a:r>
              <a:rPr lang="en-US" dirty="0"/>
              <a:t>the media (play, pause, </a:t>
            </a:r>
            <a:br>
              <a:rPr lang="en-US" dirty="0"/>
            </a:br>
            <a:r>
              <a:rPr lang="en-US" dirty="0"/>
              <a:t>volume, skip forward)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4974DA-7CB5-4521-A5D6-6D77D0B0B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D26D0-DFC2-4A0A-8A95-E47D444F13D7}"/>
              </a:ext>
            </a:extLst>
          </p:cNvPr>
          <p:cNvSpPr txBox="1"/>
          <p:nvPr/>
        </p:nvSpPr>
        <p:spPr>
          <a:xfrm>
            <a:off x="838200" y="5246000"/>
            <a:ext cx="569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 See the previous slide for files you have on your computer.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8F49DD-3CFD-4F39-A21E-E4CDCA3D4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726" y="3872357"/>
            <a:ext cx="562020" cy="54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2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B904E40-E11B-47D9-AE8B-650443B18B1D}"/>
              </a:ext>
            </a:extLst>
          </p:cNvPr>
          <p:cNvSpPr txBox="1">
            <a:spLocks/>
          </p:cNvSpPr>
          <p:nvPr/>
        </p:nvSpPr>
        <p:spPr>
          <a:xfrm>
            <a:off x="3890756" y="2278899"/>
            <a:ext cx="4572000" cy="58658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r>
              <a:rPr lang="en-US" dirty="0"/>
              <a:t>Playback Options</a:t>
            </a:r>
            <a:br>
              <a:rPr lang="en-US" dirty="0"/>
            </a:b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67BD66-CB1F-4B39-A58F-49260954911A}"/>
              </a:ext>
            </a:extLst>
          </p:cNvPr>
          <p:cNvGrpSpPr/>
          <p:nvPr/>
        </p:nvGrpSpPr>
        <p:grpSpPr>
          <a:xfrm>
            <a:off x="2175869" y="2468966"/>
            <a:ext cx="7834400" cy="1945718"/>
            <a:chOff x="2178800" y="3485730"/>
            <a:chExt cx="7834400" cy="184827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A60508D-7E99-4BB3-88E3-C6378A834E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45833" b="84952"/>
            <a:stretch/>
          </p:blipFill>
          <p:spPr>
            <a:xfrm>
              <a:off x="2178800" y="4114809"/>
              <a:ext cx="7834400" cy="12191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A01FA0-BA4C-47DC-9251-23CDDE9EE105}"/>
                </a:ext>
              </a:extLst>
            </p:cNvPr>
            <p:cNvSpPr/>
            <p:nvPr/>
          </p:nvSpPr>
          <p:spPr>
            <a:xfrm>
              <a:off x="8730767" y="3485730"/>
              <a:ext cx="1253131" cy="5103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Video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B0E70CC-B112-4D08-AC13-1DBB031795B6}"/>
                </a:ext>
              </a:extLst>
            </p:cNvPr>
            <p:cNvSpPr/>
            <p:nvPr/>
          </p:nvSpPr>
          <p:spPr>
            <a:xfrm>
              <a:off x="8001009" y="4187755"/>
              <a:ext cx="1861039" cy="6318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004B602-AE39-4864-B32E-A640B89521E7}"/>
              </a:ext>
            </a:extLst>
          </p:cNvPr>
          <p:cNvGrpSpPr/>
          <p:nvPr/>
        </p:nvGrpSpPr>
        <p:grpSpPr>
          <a:xfrm>
            <a:off x="2175869" y="823124"/>
            <a:ext cx="7834400" cy="1901034"/>
            <a:chOff x="2175869" y="823124"/>
            <a:chExt cx="7834400" cy="19010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77A3BE9-09D7-447D-945C-51BC644670AF}"/>
                </a:ext>
              </a:extLst>
            </p:cNvPr>
            <p:cNvSpPr/>
            <p:nvPr/>
          </p:nvSpPr>
          <p:spPr>
            <a:xfrm>
              <a:off x="2175875" y="2213775"/>
              <a:ext cx="1253131" cy="5103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Audio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DC8F994-C68F-4048-9765-4B2DCE969F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r="42148" b="85027"/>
            <a:stretch/>
          </p:blipFill>
          <p:spPr>
            <a:xfrm>
              <a:off x="2175869" y="823124"/>
              <a:ext cx="7834400" cy="11357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2857A3E-61D1-4824-9A1D-22104C034421}"/>
                </a:ext>
              </a:extLst>
            </p:cNvPr>
            <p:cNvSpPr/>
            <p:nvPr/>
          </p:nvSpPr>
          <p:spPr>
            <a:xfrm>
              <a:off x="7532237" y="892105"/>
              <a:ext cx="1861039" cy="6318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8F591-C90C-4B14-814A-8E97FB43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5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6A530E-3785-43BC-AE8D-F35F09B0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Trim Video/Audio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12057-3B24-4439-B7E9-852181B10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0987" cy="4351338"/>
          </a:xfrm>
        </p:spPr>
        <p:txBody>
          <a:bodyPr/>
          <a:lstStyle/>
          <a:p>
            <a:r>
              <a:rPr lang="en-US" dirty="0"/>
              <a:t>Select media to be trimmed</a:t>
            </a:r>
          </a:p>
          <a:p>
            <a:r>
              <a:rPr lang="en-US" dirty="0"/>
              <a:t>From Playback menu, choose Trim Video (or Audio)</a:t>
            </a:r>
          </a:p>
          <a:p>
            <a:r>
              <a:rPr lang="en-US" dirty="0"/>
              <a:t>Move sliders to denote start/end times</a:t>
            </a:r>
          </a:p>
          <a:p>
            <a:r>
              <a:rPr lang="en-US" dirty="0"/>
              <a:t>Type in exact start/end times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507E25-25D8-4BA7-83DA-19D4CCC1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929C7-617A-4179-B51B-4F4496C70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775" y="483684"/>
            <a:ext cx="4461542" cy="504417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D3D290E-2EF3-402B-8317-C90F0267A38E}"/>
              </a:ext>
            </a:extLst>
          </p:cNvPr>
          <p:cNvSpPr/>
          <p:nvPr/>
        </p:nvSpPr>
        <p:spPr>
          <a:xfrm>
            <a:off x="7914968" y="4109884"/>
            <a:ext cx="1130709" cy="7669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173BF6-3E63-4011-9C22-99C7EBB7CC8C}"/>
              </a:ext>
            </a:extLst>
          </p:cNvPr>
          <p:cNvGrpSpPr/>
          <p:nvPr/>
        </p:nvGrpSpPr>
        <p:grpSpPr>
          <a:xfrm>
            <a:off x="6363775" y="4414684"/>
            <a:ext cx="4392715" cy="845574"/>
            <a:chOff x="6363775" y="4414684"/>
            <a:chExt cx="4392715" cy="84557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D2EEC13-84BD-4B07-BCA8-020AEC526C03}"/>
                </a:ext>
              </a:extLst>
            </p:cNvPr>
            <p:cNvSpPr/>
            <p:nvPr/>
          </p:nvSpPr>
          <p:spPr>
            <a:xfrm>
              <a:off x="6363775" y="4493342"/>
              <a:ext cx="1130709" cy="7669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9EC6CFB-4318-4292-8D99-FCD98DB030D5}"/>
                </a:ext>
              </a:extLst>
            </p:cNvPr>
            <p:cNvSpPr/>
            <p:nvPr/>
          </p:nvSpPr>
          <p:spPr>
            <a:xfrm>
              <a:off x="9625781" y="4414684"/>
              <a:ext cx="1130709" cy="7669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573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95F6FD-95FA-433E-82BC-70A9AC5C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Trim Media</a:t>
            </a:r>
          </a:p>
        </p:txBody>
      </p:sp>
      <p:pic>
        <p:nvPicPr>
          <p:cNvPr id="10" name="The United States Constitution and Bill of Rights">
            <a:hlinkClick r:id="" action="ppaction://media"/>
            <a:extLst>
              <a:ext uri="{FF2B5EF4-FFF2-40B4-BE49-F238E27FC236}">
                <a16:creationId xmlns:a16="http://schemas.microsoft.com/office/drawing/2014/main" id="{CA3F62B5-B3D9-40E9-9877-1BEC89C4315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71" end="0.9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2854262"/>
            <a:ext cx="4876799" cy="2741059"/>
          </a:xfrm>
          <a:prstGeom prst="rect">
            <a:avLst/>
          </a:prstGeom>
        </p:spPr>
      </p:pic>
      <p:pic>
        <p:nvPicPr>
          <p:cNvPr id="3" name="BeethovenMinuetG-loud">
            <a:hlinkClick r:id="" action="ppaction://media"/>
            <a:extLst>
              <a:ext uri="{FF2B5EF4-FFF2-40B4-BE49-F238E27FC236}">
                <a16:creationId xmlns:a16="http://schemas.microsoft.com/office/drawing/2014/main" id="{4D2416B9-EA3F-490E-AD0C-4A280ECAAB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0.938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6090" y="1680403"/>
            <a:ext cx="609600" cy="609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FD6320-5279-4387-B786-01D1E3BA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13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6235364-522B-413A-B09C-AAC904E5BA42}"/>
              </a:ext>
            </a:extLst>
          </p:cNvPr>
          <p:cNvSpPr txBox="1">
            <a:spLocks/>
          </p:cNvSpPr>
          <p:nvPr/>
        </p:nvSpPr>
        <p:spPr>
          <a:xfrm>
            <a:off x="699514" y="1826897"/>
            <a:ext cx="5070987" cy="435133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Select media to be trimmed</a:t>
            </a:r>
          </a:p>
          <a:p>
            <a:r>
              <a:rPr lang="en-US" dirty="0"/>
              <a:t>From Playback menu, choose Trim Video (or Audio) using sliders or exact times</a:t>
            </a:r>
          </a:p>
          <a:p>
            <a:r>
              <a:rPr lang="en-US" dirty="0"/>
              <a:t>Play this slide to see the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A8EE00-988F-4615-BB9D-E33E77ECD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01" y="4109177"/>
            <a:ext cx="544667" cy="52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8207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3E0195A-BED1-44C8-9CE4-CDA0BA1A07A5}"/>
              </a:ext>
            </a:extLst>
          </p:cNvPr>
          <p:cNvSpPr txBox="1">
            <a:spLocks/>
          </p:cNvSpPr>
          <p:nvPr/>
        </p:nvSpPr>
        <p:spPr>
          <a:xfrm>
            <a:off x="2152654" y="365129"/>
            <a:ext cx="7886700" cy="13874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r>
              <a:rPr lang="en-US" dirty="0"/>
              <a:t>YouTube Video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88EA2-2CDA-4159-AEE8-032E5DD0C99C}"/>
              </a:ext>
            </a:extLst>
          </p:cNvPr>
          <p:cNvSpPr txBox="1"/>
          <p:nvPr/>
        </p:nvSpPr>
        <p:spPr>
          <a:xfrm>
            <a:off x="2933700" y="1058863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Lucida Casual" panose="03010604040201010104" pitchFamily="66" charset="0"/>
              </a:rPr>
              <a:t>Our U.S. Constitution</a:t>
            </a:r>
          </a:p>
        </p:txBody>
      </p:sp>
      <p:pic>
        <p:nvPicPr>
          <p:cNvPr id="2" name="The United States Constitution and Bill of Rights">
            <a:hlinkClick r:id="" action="ppaction://media"/>
            <a:extLst>
              <a:ext uri="{FF2B5EF4-FFF2-40B4-BE49-F238E27FC236}">
                <a16:creationId xmlns:a16="http://schemas.microsoft.com/office/drawing/2014/main" id="{56522309-E500-4D80-BB7E-AB4DCB92BB9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78811.99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7900" y="1582088"/>
            <a:ext cx="7696200" cy="432573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AB6838-5B17-4E33-8B84-1A9553F6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14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5EAACF-7159-43DC-B6EA-CC86A82DF92C}"/>
              </a:ext>
            </a:extLst>
          </p:cNvPr>
          <p:cNvGrpSpPr/>
          <p:nvPr/>
        </p:nvGrpSpPr>
        <p:grpSpPr>
          <a:xfrm>
            <a:off x="8077200" y="1959437"/>
            <a:ext cx="2217976" cy="2939143"/>
            <a:chOff x="8077200" y="1959437"/>
            <a:chExt cx="2217976" cy="29391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42C59DE-836B-4BCA-921C-8A25D362F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4167" t="14444" r="50000" b="55926"/>
            <a:stretch/>
          </p:blipFill>
          <p:spPr>
            <a:xfrm>
              <a:off x="8237776" y="1959437"/>
              <a:ext cx="2057400" cy="2939143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CC8D9C6-90CB-49FA-A2E9-BEA8084F0153}"/>
                </a:ext>
              </a:extLst>
            </p:cNvPr>
            <p:cNvSpPr/>
            <p:nvPr/>
          </p:nvSpPr>
          <p:spPr>
            <a:xfrm>
              <a:off x="8077200" y="3048009"/>
              <a:ext cx="1861039" cy="110143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B5CBA1-0826-4526-A419-D4B14AF58573}"/>
              </a:ext>
            </a:extLst>
          </p:cNvPr>
          <p:cNvGrpSpPr/>
          <p:nvPr/>
        </p:nvGrpSpPr>
        <p:grpSpPr>
          <a:xfrm>
            <a:off x="857043" y="1849586"/>
            <a:ext cx="7220157" cy="1387475"/>
            <a:chOff x="857043" y="1849586"/>
            <a:chExt cx="7220157" cy="13874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BFEF9F-87E7-4939-9D66-7B14B62CD8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532" t="7142" r="74919" b="83631"/>
            <a:stretch/>
          </p:blipFill>
          <p:spPr>
            <a:xfrm>
              <a:off x="857043" y="1980230"/>
              <a:ext cx="7220157" cy="1010127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34AA100-738B-488D-B5CD-FEC1FC62CE14}"/>
                </a:ext>
              </a:extLst>
            </p:cNvPr>
            <p:cNvSpPr/>
            <p:nvPr/>
          </p:nvSpPr>
          <p:spPr>
            <a:xfrm>
              <a:off x="3770671" y="1849586"/>
              <a:ext cx="2777613" cy="138747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28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3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3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3E0195A-BED1-44C8-9CE4-CDA0BA1A07A5}"/>
              </a:ext>
            </a:extLst>
          </p:cNvPr>
          <p:cNvSpPr txBox="1">
            <a:spLocks/>
          </p:cNvSpPr>
          <p:nvPr/>
        </p:nvSpPr>
        <p:spPr>
          <a:xfrm>
            <a:off x="2152654" y="365129"/>
            <a:ext cx="7886700" cy="13874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r>
              <a:rPr lang="en-US" dirty="0"/>
              <a:t>Practice: Playback Options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88EA2-2CDA-4159-AEE8-032E5DD0C99C}"/>
              </a:ext>
            </a:extLst>
          </p:cNvPr>
          <p:cNvSpPr txBox="1"/>
          <p:nvPr/>
        </p:nvSpPr>
        <p:spPr>
          <a:xfrm>
            <a:off x="2933700" y="1058863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Lucida Casual" panose="03010604040201010104" pitchFamily="66" charset="0"/>
              </a:rPr>
              <a:t>Our U.S. Constitution</a:t>
            </a:r>
          </a:p>
        </p:txBody>
      </p:sp>
      <p:pic>
        <p:nvPicPr>
          <p:cNvPr id="2" name="The United States Constitution and Bill of Rights">
            <a:hlinkClick r:id="" action="ppaction://media"/>
            <a:extLst>
              <a:ext uri="{FF2B5EF4-FFF2-40B4-BE49-F238E27FC236}">
                <a16:creationId xmlns:a16="http://schemas.microsoft.com/office/drawing/2014/main" id="{56522309-E500-4D80-BB7E-AB4DCB92BB9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78811.99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43081" y="2131705"/>
            <a:ext cx="4055998" cy="227971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AB6838-5B17-4E33-8B84-1A9553F6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15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2FF78B0-43C5-4CFF-98A7-C88ED9A35E63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6211529" cy="436869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Select video and go to Playback options</a:t>
            </a:r>
          </a:p>
          <a:p>
            <a:r>
              <a:rPr lang="en-US" dirty="0"/>
              <a:t>Choose to Start In click sequence,</a:t>
            </a:r>
            <a:br>
              <a:rPr lang="en-US" dirty="0"/>
            </a:br>
            <a:r>
              <a:rPr lang="en-US" dirty="0"/>
              <a:t>Play full screen</a:t>
            </a:r>
          </a:p>
          <a:p>
            <a:r>
              <a:rPr lang="en-US" dirty="0"/>
              <a:t>In Animation pane, adjust the sequence for playing the video, either on click, or “with” a previous animation</a:t>
            </a:r>
          </a:p>
          <a:p>
            <a:r>
              <a:rPr lang="en-US" dirty="0"/>
              <a:t>Play this slide to test the results</a:t>
            </a:r>
          </a:p>
          <a:p>
            <a:r>
              <a:rPr lang="en-US" dirty="0"/>
              <a:t>Try other options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C260E5-E5C4-4EC1-86E8-C3F51F93D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189" y="4498428"/>
            <a:ext cx="541621" cy="52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4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>
            <a:extLst>
              <a:ext uri="{FF2B5EF4-FFF2-40B4-BE49-F238E27FC236}">
                <a16:creationId xmlns:a16="http://schemas.microsoft.com/office/drawing/2014/main" id="{DBB965C2-4819-45F0-B511-1372CACFD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413" y="2669606"/>
            <a:ext cx="2057400" cy="116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6258" name="Object 2">
            <a:extLst>
              <a:ext uri="{FF2B5EF4-FFF2-40B4-BE49-F238E27FC236}">
                <a16:creationId xmlns:a16="http://schemas.microsoft.com/office/drawing/2014/main" id="{02B2A1F5-57AA-4FD4-AD9D-C95D70BCBE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5103" y="2086475"/>
          <a:ext cx="2809875" cy="274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8" imgW="4248000" imgH="4152960" progId="Presentations.Drawing.14">
                  <p:embed/>
                </p:oleObj>
              </mc:Choice>
              <mc:Fallback>
                <p:oleObj name="Drawing" r:id="rId8" imgW="4248000" imgH="4152960" progId="Presentations.Drawing.14">
                  <p:embed/>
                  <p:pic>
                    <p:nvPicPr>
                      <p:cNvPr id="96258" name="Object 2">
                        <a:extLst>
                          <a:ext uri="{FF2B5EF4-FFF2-40B4-BE49-F238E27FC236}">
                            <a16:creationId xmlns:a16="http://schemas.microsoft.com/office/drawing/2014/main" id="{02B2A1F5-57AA-4FD4-AD9D-C95D70BCBE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103" y="2086475"/>
                        <a:ext cx="2809875" cy="274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1" name="Rectangle 5">
            <a:extLst>
              <a:ext uri="{FF2B5EF4-FFF2-40B4-BE49-F238E27FC236}">
                <a16:creationId xmlns:a16="http://schemas.microsoft.com/office/drawing/2014/main" id="{733B5A75-557F-4F33-BE57-60753250C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Combined Graphics &amp; Media</a:t>
            </a:r>
          </a:p>
        </p:txBody>
      </p:sp>
      <p:sp>
        <p:nvSpPr>
          <p:cNvPr id="96264" name="Text Box 8">
            <a:extLst>
              <a:ext uri="{FF2B5EF4-FFF2-40B4-BE49-F238E27FC236}">
                <a16:creationId xmlns:a16="http://schemas.microsoft.com/office/drawing/2014/main" id="{AAA543EC-AE4C-4717-8926-8FD23A74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093" y="5044869"/>
            <a:ext cx="930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>
                <a:latin typeface="Tahoma" panose="020B0604030504040204" pitchFamily="34" charset="0"/>
              </a:rPr>
              <a:t>Video</a:t>
            </a:r>
          </a:p>
        </p:txBody>
      </p:sp>
      <p:sp>
        <p:nvSpPr>
          <p:cNvPr id="96265" name="Text Box 9">
            <a:extLst>
              <a:ext uri="{FF2B5EF4-FFF2-40B4-BE49-F238E27FC236}">
                <a16:creationId xmlns:a16="http://schemas.microsoft.com/office/drawing/2014/main" id="{3A0060A6-6C87-4B2D-9E3C-130E17C51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176" y="4202873"/>
            <a:ext cx="11741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>
                <a:latin typeface="Tahoma" panose="020B0604030504040204" pitchFamily="34" charset="0"/>
              </a:rPr>
              <a:t>Audio/ Music</a:t>
            </a:r>
          </a:p>
        </p:txBody>
      </p:sp>
      <p:sp>
        <p:nvSpPr>
          <p:cNvPr id="14" name="Action Button: Go Forward or Next 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2478940-89AE-4CC6-A1F6-40555AC500FA}"/>
              </a:ext>
            </a:extLst>
          </p:cNvPr>
          <p:cNvSpPr/>
          <p:nvPr/>
        </p:nvSpPr>
        <p:spPr>
          <a:xfrm>
            <a:off x="9422423" y="6065597"/>
            <a:ext cx="762000" cy="566739"/>
          </a:xfrm>
          <a:prstGeom prst="actionButtonForwardNex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EEC1C3-AA7C-4AFA-A1D9-45233147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Hakuna Matata - The Lion King (1994) Movie Clip HD">
            <a:hlinkClick r:id="" action="ppaction://media"/>
            <a:extLst>
              <a:ext uri="{FF2B5EF4-FFF2-40B4-BE49-F238E27FC236}">
                <a16:creationId xmlns:a16="http://schemas.microsoft.com/office/drawing/2014/main" id="{60AF4FC6-296D-419A-A527-757A57744C0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2460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78950" y="2619870"/>
            <a:ext cx="2162180" cy="1680872"/>
          </a:xfrm>
          <a:prstGeom prst="rect">
            <a:avLst/>
          </a:prstGeom>
        </p:spPr>
      </p:pic>
      <p:pic>
        <p:nvPicPr>
          <p:cNvPr id="5" name="BeethovenMinuetG-loud">
            <a:hlinkClick r:id="" action="ppaction://media"/>
            <a:extLst>
              <a:ext uri="{FF2B5EF4-FFF2-40B4-BE49-F238E27FC236}">
                <a16:creationId xmlns:a16="http://schemas.microsoft.com/office/drawing/2014/main" id="{EA311D59-3F69-4631-BDF4-76DF421AD5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7048385" y="2749749"/>
            <a:ext cx="1949455" cy="84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42569"/>
      </p:ext>
    </p:extLst>
  </p:cSld>
  <p:clrMapOvr>
    <a:masterClrMapping/>
  </p:clrMapOvr>
  <p:timing>
    <p:tnLst>
      <p:par>
        <p:cTn id="1" dur="indefinite" restart="never" nodeType="tmRoot">
          <p:childTnLst>
            <p:video fullScrn="1"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58" name="Object 2">
            <a:extLst>
              <a:ext uri="{FF2B5EF4-FFF2-40B4-BE49-F238E27FC236}">
                <a16:creationId xmlns:a16="http://schemas.microsoft.com/office/drawing/2014/main" id="{02B2A1F5-57AA-4FD4-AD9D-C95D70BCBE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5103" y="2086475"/>
          <a:ext cx="2809875" cy="274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3" imgW="4248000" imgH="4152960" progId="Presentations.Drawing.14">
                  <p:embed/>
                </p:oleObj>
              </mc:Choice>
              <mc:Fallback>
                <p:oleObj name="Drawing" r:id="rId3" imgW="4248000" imgH="4152960" progId="Presentations.Drawing.14">
                  <p:embed/>
                  <p:pic>
                    <p:nvPicPr>
                      <p:cNvPr id="96258" name="Object 2">
                        <a:extLst>
                          <a:ext uri="{FF2B5EF4-FFF2-40B4-BE49-F238E27FC236}">
                            <a16:creationId xmlns:a16="http://schemas.microsoft.com/office/drawing/2014/main" id="{02B2A1F5-57AA-4FD4-AD9D-C95D70BCBE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103" y="2086475"/>
                        <a:ext cx="2809875" cy="274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260" name="Picture 4">
            <a:extLst>
              <a:ext uri="{FF2B5EF4-FFF2-40B4-BE49-F238E27FC236}">
                <a16:creationId xmlns:a16="http://schemas.microsoft.com/office/drawing/2014/main" id="{DBB965C2-4819-45F0-B511-1372CACFD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27" y="2809838"/>
            <a:ext cx="2057400" cy="116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261" name="Rectangle 5">
            <a:extLst>
              <a:ext uri="{FF2B5EF4-FFF2-40B4-BE49-F238E27FC236}">
                <a16:creationId xmlns:a16="http://schemas.microsoft.com/office/drawing/2014/main" id="{733B5A75-557F-4F33-BE57-60753250C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Combined Graphics &amp; Media</a:t>
            </a:r>
          </a:p>
        </p:txBody>
      </p:sp>
      <p:sp>
        <p:nvSpPr>
          <p:cNvPr id="96264" name="Text Box 8">
            <a:extLst>
              <a:ext uri="{FF2B5EF4-FFF2-40B4-BE49-F238E27FC236}">
                <a16:creationId xmlns:a16="http://schemas.microsoft.com/office/drawing/2014/main" id="{AAA543EC-AE4C-4717-8926-8FD23A74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093" y="5044869"/>
            <a:ext cx="930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>
                <a:latin typeface="Tahoma" panose="020B0604030504040204" pitchFamily="34" charset="0"/>
              </a:rPr>
              <a:t>Video</a:t>
            </a:r>
          </a:p>
        </p:txBody>
      </p:sp>
      <p:sp>
        <p:nvSpPr>
          <p:cNvPr id="96265" name="Text Box 9">
            <a:extLst>
              <a:ext uri="{FF2B5EF4-FFF2-40B4-BE49-F238E27FC236}">
                <a16:creationId xmlns:a16="http://schemas.microsoft.com/office/drawing/2014/main" id="{3A0060A6-6C87-4B2D-9E3C-130E17C51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8427" y="5011151"/>
            <a:ext cx="19316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>
                <a:latin typeface="Tahoma" panose="020B0604030504040204" pitchFamily="34" charset="0"/>
              </a:rPr>
              <a:t>Audio/ Music</a:t>
            </a:r>
          </a:p>
        </p:txBody>
      </p:sp>
      <p:sp>
        <p:nvSpPr>
          <p:cNvPr id="14" name="Action Button: Go Forward or Next 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2478940-89AE-4CC6-A1F6-40555AC500FA}"/>
              </a:ext>
            </a:extLst>
          </p:cNvPr>
          <p:cNvSpPr/>
          <p:nvPr/>
        </p:nvSpPr>
        <p:spPr>
          <a:xfrm>
            <a:off x="9422423" y="6065597"/>
            <a:ext cx="762000" cy="566739"/>
          </a:xfrm>
          <a:prstGeom prst="actionButtonForwardNex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EEC1C3-AA7C-4AFA-A1D9-45233147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EDAB2-70F8-4622-B554-59E2F77226C1}"/>
              </a:ext>
            </a:extLst>
          </p:cNvPr>
          <p:cNvSpPr txBox="1"/>
          <p:nvPr/>
        </p:nvSpPr>
        <p:spPr>
          <a:xfrm>
            <a:off x="1091381" y="5947238"/>
            <a:ext cx="373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See Slide Notes for steps/instructions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34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6498</TotalTime>
  <Words>873</Words>
  <Application>Microsoft Office PowerPoint</Application>
  <PresentationFormat>Widescreen</PresentationFormat>
  <Paragraphs>136</Paragraphs>
  <Slides>17</Slides>
  <Notes>7</Notes>
  <HiddenSlides>0</HiddenSlides>
  <MMClips>6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Lucida Casual</vt:lpstr>
      <vt:lpstr>Arial</vt:lpstr>
      <vt:lpstr>Tahoma</vt:lpstr>
      <vt:lpstr>Calibri</vt:lpstr>
      <vt:lpstr>Office Theme</vt:lpstr>
      <vt:lpstr>Drawing</vt:lpstr>
      <vt:lpstr>PowerPoint: What’s the point?</vt:lpstr>
      <vt:lpstr>Hands on Exercises</vt:lpstr>
      <vt:lpstr>Sources for Software</vt:lpstr>
      <vt:lpstr>Audio Sources </vt:lpstr>
      <vt:lpstr>Practice: Find/Download from Web</vt:lpstr>
      <vt:lpstr>Video Sources </vt:lpstr>
      <vt:lpstr>Video Sources </vt:lpstr>
      <vt:lpstr>Media Insert/Link/Action</vt:lpstr>
      <vt:lpstr>Already downloaded media files</vt:lpstr>
      <vt:lpstr>Practice: Insert Audio/Video</vt:lpstr>
      <vt:lpstr>PowerPoint Presentation</vt:lpstr>
      <vt:lpstr>Trim Video/Audio</vt:lpstr>
      <vt:lpstr>Practice: Trim Media</vt:lpstr>
      <vt:lpstr>PowerPoint Presentation</vt:lpstr>
      <vt:lpstr>PowerPoint Presentation</vt:lpstr>
      <vt:lpstr>Combined Graphics &amp; Media</vt:lpstr>
      <vt:lpstr>Combined Graphics &amp;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Read Gilgen</dc:creator>
  <cp:lastModifiedBy>Read Gilgen</cp:lastModifiedBy>
  <cp:revision>106</cp:revision>
  <cp:lastPrinted>2022-01-26T02:33:27Z</cp:lastPrinted>
  <dcterms:created xsi:type="dcterms:W3CDTF">2022-01-20T18:42:36Z</dcterms:created>
  <dcterms:modified xsi:type="dcterms:W3CDTF">2024-09-21T17:42:19Z</dcterms:modified>
</cp:coreProperties>
</file>